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8" r:id="rId2"/>
    <p:sldId id="294" r:id="rId3"/>
    <p:sldId id="296" r:id="rId4"/>
    <p:sldId id="276" r:id="rId5"/>
    <p:sldId id="274" r:id="rId6"/>
    <p:sldId id="272" r:id="rId7"/>
    <p:sldId id="297" r:id="rId8"/>
    <p:sldId id="287" r:id="rId9"/>
    <p:sldId id="260" r:id="rId10"/>
    <p:sldId id="261" r:id="rId11"/>
    <p:sldId id="267" r:id="rId12"/>
    <p:sldId id="262" r:id="rId13"/>
    <p:sldId id="299" r:id="rId14"/>
    <p:sldId id="300" r:id="rId15"/>
    <p:sldId id="298" r:id="rId16"/>
    <p:sldId id="263" r:id="rId17"/>
    <p:sldId id="269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B2B7"/>
    <a:srgbClr val="F7F8F6"/>
    <a:srgbClr val="5B9BD5"/>
    <a:srgbClr val="DDEEFF"/>
    <a:srgbClr val="FBE5D6"/>
    <a:srgbClr val="AFCEEB"/>
    <a:srgbClr val="CCCCCC"/>
    <a:srgbClr val="F39200"/>
    <a:srgbClr val="FFCCCC"/>
    <a:srgbClr val="C3C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778388-B80B-4F0C-9DCE-2891D8B6A8F7}" v="1" dt="2023-05-09T14:48:47.9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71083" autoAdjust="0"/>
  </p:normalViewPr>
  <p:slideViewPr>
    <p:cSldViewPr snapToGrid="0" showGuides="1">
      <p:cViewPr varScale="1">
        <p:scale>
          <a:sx n="76" d="100"/>
          <a:sy n="76" d="100"/>
        </p:scale>
        <p:origin x="20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F09FB-3C2C-43E6-8773-95ED947C8A18}" type="datetimeFigureOut">
              <a:rPr lang="de-AT" smtClean="0"/>
              <a:t>09.05.2023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D55DE-456B-4C7F-8E86-8C753CC0AAB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798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D55DE-456B-4C7F-8E86-8C753CC0AAB9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8878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2245668"/>
            <a:ext cx="9144000" cy="2127422"/>
          </a:xfrm>
        </p:spPr>
        <p:txBody>
          <a:bodyPr anchor="b"/>
          <a:lstStyle>
            <a:lvl1pPr algn="ctr">
              <a:defRPr sz="6000" baseline="0">
                <a:latin typeface="Century Gothic" panose="020B0502020202020204" pitchFamily="34" charset="0"/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465165"/>
            <a:ext cx="9144000" cy="1072510"/>
          </a:xfrm>
        </p:spPr>
        <p:txBody>
          <a:bodyPr/>
          <a:lstStyle>
            <a:lvl1pPr marL="0" indent="0" algn="ctr">
              <a:buNone/>
              <a:defRPr sz="2400" baseline="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Author</a:t>
            </a:r>
            <a:r>
              <a:rPr lang="de-DE" dirty="0"/>
              <a:t>, Co-</a:t>
            </a:r>
            <a:r>
              <a:rPr lang="de-DE" dirty="0" err="1"/>
              <a:t>Authors</a:t>
            </a:r>
            <a:r>
              <a:rPr lang="de-DE" dirty="0"/>
              <a:t>, </a:t>
            </a:r>
            <a:r>
              <a:rPr lang="de-DE" dirty="0" err="1"/>
              <a:t>Institutions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417ACFBB-C0A3-4E9B-BB21-980C67C6D12C}" type="slidenum">
              <a:rPr lang="de-AT" smtClean="0"/>
              <a:pPr/>
              <a:t>‹Nr.›</a:t>
            </a:fld>
            <a:r>
              <a:rPr lang="de-AT" dirty="0"/>
              <a:t> 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1524000" y="1349237"/>
            <a:ext cx="9144000" cy="753028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00336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Session 4: Observing and modelling of snow III</a:t>
            </a:r>
            <a:endParaRPr lang="de-DE" dirty="0"/>
          </a:p>
        </p:txBody>
      </p:sp>
      <p:sp>
        <p:nvSpPr>
          <p:cNvPr id="21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1524000" y="5629749"/>
            <a:ext cx="9144000" cy="513251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00336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&gt;&gt; Logos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Institutions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 &lt;&lt;</a:t>
            </a:r>
          </a:p>
        </p:txBody>
      </p:sp>
    </p:spTree>
    <p:extLst>
      <p:ext uri="{BB962C8B-B14F-4D97-AF65-F5344CB8AC3E}">
        <p14:creationId xmlns:p14="http://schemas.microsoft.com/office/powerpoint/2010/main" val="2785970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CFBB-C0A3-4E9B-BB21-980C67C6D12C}" type="slidenum">
              <a:rPr lang="de-AT" smtClean="0"/>
              <a:t>‹Nr.›</a:t>
            </a:fld>
            <a:endParaRPr lang="de-AT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132" y="6443993"/>
            <a:ext cx="545509" cy="18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2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CFBB-C0A3-4E9B-BB21-980C67C6D12C}" type="slidenum">
              <a:rPr lang="de-AT" smtClean="0"/>
              <a:t>‹Nr.›</a:t>
            </a:fld>
            <a:endParaRPr lang="de-AT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132" y="6443993"/>
            <a:ext cx="545509" cy="18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5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6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36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003361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rgbClr val="003361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rgbClr val="003361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rgbClr val="00336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3361"/>
                </a:solidFill>
                <a:latin typeface="Trebuchet MS" panose="020B0603020202020204" pitchFamily="34" charset="0"/>
              </a:defRPr>
            </a:lvl1pPr>
          </a:lstStyle>
          <a:p>
            <a:fld id="{417ACFBB-C0A3-4E9B-BB21-980C67C6D12C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40002A9-2A56-4D5A-092D-EB4ED3B5363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693889" y="257665"/>
            <a:ext cx="2743200" cy="365125"/>
          </a:xfrm>
        </p:spPr>
        <p:txBody>
          <a:bodyPr/>
          <a:lstStyle/>
          <a:p>
            <a:endParaRPr lang="de-AT" dirty="0"/>
          </a:p>
        </p:txBody>
      </p:sp>
      <p:pic>
        <p:nvPicPr>
          <p:cNvPr id="9" name="Imagen 14">
            <a:extLst>
              <a:ext uri="{FF2B5EF4-FFF2-40B4-BE49-F238E27FC236}">
                <a16:creationId xmlns:a16="http://schemas.microsoft.com/office/drawing/2014/main" id="{3223936F-43AD-B618-A494-E5DE09BD94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1217" y="-50800"/>
            <a:ext cx="880783" cy="8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98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336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336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361"/>
                </a:solidFill>
                <a:latin typeface="Trebuchet MS" panose="020B0603020202020204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361"/>
                </a:solidFill>
                <a:latin typeface="Trebuchet MS" panose="020B0603020202020204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3361"/>
                </a:solidFill>
                <a:latin typeface="Trebuchet MS" panose="020B0603020202020204" pitchFamily="34" charset="0"/>
              </a:defRPr>
            </a:lvl1pPr>
          </a:lstStyle>
          <a:p>
            <a:fld id="{417ACFBB-C0A3-4E9B-BB21-980C67C6D12C}" type="slidenum">
              <a:rPr lang="de-AT" smtClean="0"/>
              <a:pPr/>
              <a:t>‹Nr.›</a:t>
            </a:fld>
            <a:endParaRPr lang="de-AT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132" y="6443993"/>
            <a:ext cx="545509" cy="18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0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6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119499"/>
            <a:ext cx="5181600" cy="5057464"/>
          </a:xfrm>
        </p:spPr>
        <p:txBody>
          <a:bodyPr/>
          <a:lstStyle>
            <a:lvl1pPr>
              <a:defRPr>
                <a:solidFill>
                  <a:srgbClr val="003361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00336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00336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00336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00336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119499"/>
            <a:ext cx="5181600" cy="5057464"/>
          </a:xfrm>
        </p:spPr>
        <p:txBody>
          <a:bodyPr/>
          <a:lstStyle>
            <a:lvl1pPr>
              <a:defRPr>
                <a:solidFill>
                  <a:srgbClr val="003361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00336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00336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00336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00336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361"/>
                </a:solidFill>
                <a:latin typeface="Trebuchet MS" panose="020B0603020202020204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361"/>
                </a:solidFill>
                <a:latin typeface="Trebuchet MS" panose="020B0603020202020204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3361"/>
                </a:solidFill>
                <a:latin typeface="Trebuchet MS" panose="020B0603020202020204" pitchFamily="34" charset="0"/>
              </a:defRPr>
            </a:lvl1pPr>
          </a:lstStyle>
          <a:p>
            <a:fld id="{417ACFBB-C0A3-4E9B-BB21-980C67C6D12C}" type="slidenum">
              <a:rPr lang="de-AT" smtClean="0"/>
              <a:pPr/>
              <a:t>‹Nr.›</a:t>
            </a:fld>
            <a:endParaRPr lang="de-AT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132" y="6443993"/>
            <a:ext cx="545509" cy="18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4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34733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07441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1985965"/>
            <a:ext cx="5157787" cy="420369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07441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1985965"/>
            <a:ext cx="5183188" cy="420369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CFBB-C0A3-4E9B-BB21-980C67C6D12C}" type="slidenum">
              <a:rPr lang="de-AT" smtClean="0"/>
              <a:t>‹Nr.›</a:t>
            </a:fld>
            <a:endParaRPr lang="de-AT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132" y="6443993"/>
            <a:ext cx="545509" cy="18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0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CFBB-C0A3-4E9B-BB21-980C67C6D12C}" type="slidenum">
              <a:rPr lang="de-AT" smtClean="0"/>
              <a:t>‹Nr.›</a:t>
            </a:fld>
            <a:endParaRPr lang="de-AT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132" y="6443993"/>
            <a:ext cx="545509" cy="18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CFBB-C0A3-4E9B-BB21-980C67C6D12C}" type="slidenum">
              <a:rPr lang="de-AT" smtClean="0"/>
              <a:t>‹Nr.›</a:t>
            </a:fld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132" y="6443993"/>
            <a:ext cx="545509" cy="18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14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CFBB-C0A3-4E9B-BB21-980C67C6D12C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132" y="6443993"/>
            <a:ext cx="545509" cy="18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8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CFBB-C0A3-4E9B-BB21-980C67C6D12C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132" y="6443993"/>
            <a:ext cx="545509" cy="18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91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2">
            <a:extLst>
              <a:ext uri="{FF2B5EF4-FFF2-40B4-BE49-F238E27FC236}">
                <a16:creationId xmlns:a16="http://schemas.microsoft.com/office/drawing/2014/main" id="{33552563-2D65-B71B-2DE4-C1113A87757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41349"/>
            <a:ext cx="12192000" cy="181665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3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102407"/>
            <a:ext cx="10515600" cy="5074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3361"/>
                </a:solidFill>
                <a:latin typeface="Century Gothic" panose="020B0502020202020204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3361"/>
                </a:solidFill>
                <a:latin typeface="Century Gothic" panose="020B0502020202020204" pitchFamily="34" charset="0"/>
              </a:defRPr>
            </a:lvl1pPr>
          </a:lstStyle>
          <a:p>
            <a:fld id="{417ACFBB-C0A3-4E9B-BB21-980C67C6D12C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8826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336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36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6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36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36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36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2">
            <a:extLst>
              <a:ext uri="{FF2B5EF4-FFF2-40B4-BE49-F238E27FC236}">
                <a16:creationId xmlns:a16="http://schemas.microsoft.com/office/drawing/2014/main" id="{736CCE90-36F5-AF57-29ED-A4D1CA39D7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41349"/>
            <a:ext cx="12192000" cy="181665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0609" y="1169581"/>
            <a:ext cx="10770782" cy="2766237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F39200"/>
                </a:solidFill>
              </a:rPr>
              <a:t>Proyecto Sweet Coquimbo: </a:t>
            </a:r>
            <a:br>
              <a:rPr lang="en-GB" sz="3600" dirty="0">
                <a:solidFill>
                  <a:srgbClr val="F39200"/>
                </a:solidFill>
              </a:rPr>
            </a:br>
            <a:r>
              <a:rPr lang="en-GB" sz="3600" dirty="0" err="1">
                <a:solidFill>
                  <a:srgbClr val="F39200"/>
                </a:solidFill>
              </a:rPr>
              <a:t>Estimando</a:t>
            </a:r>
            <a:r>
              <a:rPr lang="en-GB" sz="3600" dirty="0">
                <a:solidFill>
                  <a:srgbClr val="F39200"/>
                </a:solidFill>
              </a:rPr>
              <a:t> la </a:t>
            </a:r>
            <a:r>
              <a:rPr lang="en-GB" sz="3600" dirty="0" err="1">
                <a:solidFill>
                  <a:srgbClr val="F39200"/>
                </a:solidFill>
              </a:rPr>
              <a:t>nieve</a:t>
            </a:r>
            <a:r>
              <a:rPr lang="en-GB" sz="3600" dirty="0">
                <a:solidFill>
                  <a:srgbClr val="F39200"/>
                </a:solidFill>
              </a:rPr>
              <a:t> </a:t>
            </a:r>
            <a:r>
              <a:rPr lang="en-GB" sz="3600" dirty="0" err="1">
                <a:solidFill>
                  <a:srgbClr val="F39200"/>
                </a:solidFill>
              </a:rPr>
              <a:t>acumulada</a:t>
            </a:r>
            <a:r>
              <a:rPr lang="en-GB" sz="3600" dirty="0">
                <a:solidFill>
                  <a:srgbClr val="F39200"/>
                </a:solidFill>
              </a:rPr>
              <a:t> </a:t>
            </a:r>
            <a:r>
              <a:rPr lang="en-GB" sz="3600" dirty="0" err="1">
                <a:solidFill>
                  <a:srgbClr val="F39200"/>
                </a:solidFill>
              </a:rPr>
              <a:t>en</a:t>
            </a:r>
            <a:r>
              <a:rPr lang="en-GB" sz="3600" dirty="0">
                <a:solidFill>
                  <a:srgbClr val="F39200"/>
                </a:solidFill>
              </a:rPr>
              <a:t> </a:t>
            </a:r>
            <a:r>
              <a:rPr lang="en-GB" sz="3600" dirty="0" err="1">
                <a:solidFill>
                  <a:srgbClr val="F39200"/>
                </a:solidFill>
              </a:rPr>
              <a:t>nuestra</a:t>
            </a:r>
            <a:r>
              <a:rPr lang="en-GB" sz="3600" dirty="0">
                <a:solidFill>
                  <a:srgbClr val="F39200"/>
                </a:solidFill>
              </a:rPr>
              <a:t> </a:t>
            </a:r>
            <a:r>
              <a:rPr lang="en-GB" sz="3600" dirty="0" err="1">
                <a:solidFill>
                  <a:srgbClr val="F39200"/>
                </a:solidFill>
              </a:rPr>
              <a:t>región</a:t>
            </a:r>
            <a:endParaRPr lang="de-AT" sz="2800" dirty="0">
              <a:solidFill>
                <a:srgbClr val="F3920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AT" sz="1800" dirty="0"/>
              <a:t>Simone Schauwecker, Álvaro Ayala, Gonzalo Cortés, </a:t>
            </a:r>
          </a:p>
          <a:p>
            <a:r>
              <a:rPr lang="de-AT" sz="1800" dirty="0"/>
              <a:t>Katerina </a:t>
            </a:r>
            <a:r>
              <a:rPr lang="de-AT" sz="1800" dirty="0" err="1"/>
              <a:t>Goubanova</a:t>
            </a:r>
            <a:r>
              <a:rPr lang="de-AT" sz="1800" dirty="0"/>
              <a:t>, Shelley </a:t>
            </a:r>
            <a:r>
              <a:rPr lang="de-AT" sz="1800" dirty="0" err="1"/>
              <a:t>MacDonell</a:t>
            </a:r>
            <a:r>
              <a:rPr lang="de-AT" sz="1800" dirty="0"/>
              <a:t>, </a:t>
            </a:r>
          </a:p>
          <a:p>
            <a:r>
              <a:rPr lang="de-AT" sz="1800" dirty="0"/>
              <a:t>Nicole Schaffer, Eduardo Yáñez</a:t>
            </a:r>
          </a:p>
          <a:p>
            <a:r>
              <a:rPr lang="de-AT" sz="1800" dirty="0"/>
              <a:t>Daniela Bustamante, Eduardo Gonzalez</a:t>
            </a:r>
          </a:p>
        </p:txBody>
      </p:sp>
      <p:pic>
        <p:nvPicPr>
          <p:cNvPr id="7" name="Imagen 14">
            <a:extLst>
              <a:ext uri="{FF2B5EF4-FFF2-40B4-BE49-F238E27FC236}">
                <a16:creationId xmlns:a16="http://schemas.microsoft.com/office/drawing/2014/main" id="{84D79AD8-3D83-7841-83E4-297D4DDFF7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652" y="279787"/>
            <a:ext cx="1627269" cy="1536864"/>
          </a:xfrm>
          <a:prstGeom prst="rect">
            <a:avLst/>
          </a:prstGeom>
        </p:spPr>
      </p:pic>
      <p:pic>
        <p:nvPicPr>
          <p:cNvPr id="5" name="Imagen 4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8EE7F049-1218-D6C6-550A-A0E753F53A4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8299" y="451424"/>
            <a:ext cx="1405106" cy="127432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430C802-0981-C814-F71A-D3ED7E09250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652" y="3841809"/>
            <a:ext cx="1813878" cy="181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25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E13419D-DA71-9EFC-B8FC-6A1A14EE16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396" y="1094197"/>
            <a:ext cx="4589849" cy="2588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07CD1E-6242-09CB-7652-838E7D589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Método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572B3-679D-CDD6-8FE4-EA3140DBC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CFBB-C0A3-4E9B-BB21-980C67C6D12C}" type="slidenum">
              <a:rPr lang="de-AT" smtClean="0"/>
              <a:pPr/>
              <a:t>10</a:t>
            </a:fld>
            <a:endParaRPr lang="de-A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AF8F7D-CB45-438D-BD36-C6579B5737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172" y="2134910"/>
            <a:ext cx="5416828" cy="2588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87EB8D-EC45-1083-24C8-98CF4BB7A3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174" y="3560980"/>
            <a:ext cx="6693244" cy="2324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3E404F-C256-194A-1F54-B390EA65300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317" y="365125"/>
            <a:ext cx="7391425" cy="4606784"/>
          </a:xfrm>
          <a:prstGeom prst="rect">
            <a:avLst/>
          </a:prstGeom>
          <a:effectLst>
            <a:outerShdw blurRad="355600" dist="38100" dir="5400000" sx="104000" sy="104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95CEE79-C5C0-5A2C-115B-0E2E719FA02F}"/>
              </a:ext>
            </a:extLst>
          </p:cNvPr>
          <p:cNvSpPr txBox="1"/>
          <p:nvPr/>
        </p:nvSpPr>
        <p:spPr>
          <a:xfrm>
            <a:off x="5078585" y="3565960"/>
            <a:ext cx="5054244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/>
              <a:t>Desafío: </a:t>
            </a:r>
          </a:p>
          <a:p>
            <a:r>
              <a:rPr lang="es-CL" dirty="0"/>
              <a:t>Llegar de estimaciones para el pasado en una estimación actualizada durante invierno. </a:t>
            </a:r>
          </a:p>
        </p:txBody>
      </p:sp>
    </p:spTree>
    <p:extLst>
      <p:ext uri="{BB962C8B-B14F-4D97-AF65-F5344CB8AC3E}">
        <p14:creationId xmlns:p14="http://schemas.microsoft.com/office/powerpoint/2010/main" val="362465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>
            <a:extLst>
              <a:ext uri="{FF2B5EF4-FFF2-40B4-BE49-F238E27FC236}">
                <a16:creationId xmlns:a16="http://schemas.microsoft.com/office/drawing/2014/main" id="{B11FB398-35B3-E8AB-BDC1-CD58DF622825}"/>
              </a:ext>
            </a:extLst>
          </p:cNvPr>
          <p:cNvSpPr/>
          <p:nvPr/>
        </p:nvSpPr>
        <p:spPr>
          <a:xfrm>
            <a:off x="3867150" y="6096794"/>
            <a:ext cx="1085850" cy="761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07CD1E-6242-09CB-7652-838E7D589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56" y="183801"/>
            <a:ext cx="10515600" cy="643279"/>
          </a:xfrm>
        </p:spPr>
        <p:txBody>
          <a:bodyPr/>
          <a:lstStyle/>
          <a:p>
            <a:r>
              <a:rPr lang="de-CH" dirty="0" err="1"/>
              <a:t>Método</a:t>
            </a:r>
            <a:endParaRPr lang="en-GB" dirty="0"/>
          </a:p>
        </p:txBody>
      </p:sp>
      <p:pic>
        <p:nvPicPr>
          <p:cNvPr id="21" name="Imagen 2">
            <a:extLst>
              <a:ext uri="{FF2B5EF4-FFF2-40B4-BE49-F238E27FC236}">
                <a16:creationId xmlns:a16="http://schemas.microsoft.com/office/drawing/2014/main" id="{CB7BA940-918E-B50E-1A19-6FEDC91EF4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41349"/>
            <a:ext cx="12192000" cy="1816651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E7718B5-9F2C-FBBE-81B6-F4D9F2AFD0FD}"/>
              </a:ext>
            </a:extLst>
          </p:cNvPr>
          <p:cNvGrpSpPr/>
          <p:nvPr/>
        </p:nvGrpSpPr>
        <p:grpSpPr>
          <a:xfrm>
            <a:off x="5537200" y="1035293"/>
            <a:ext cx="6149121" cy="3797842"/>
            <a:chOff x="5537200" y="1035293"/>
            <a:chExt cx="6149121" cy="3797842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4C4DF98D-F493-E979-628D-A7B87998C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1035293"/>
              <a:ext cx="5590321" cy="3797842"/>
            </a:xfrm>
            <a:prstGeom prst="rect">
              <a:avLst/>
            </a:prstGeom>
          </p:spPr>
        </p:pic>
        <p:cxnSp>
          <p:nvCxnSpPr>
            <p:cNvPr id="25" name="Verbinder: gekrümmt 24">
              <a:extLst>
                <a:ext uri="{FF2B5EF4-FFF2-40B4-BE49-F238E27FC236}">
                  <a16:creationId xmlns:a16="http://schemas.microsoft.com/office/drawing/2014/main" id="{CC269767-EF80-6D7A-E831-2D89A6B39404}"/>
                </a:ext>
              </a:extLst>
            </p:cNvPr>
            <p:cNvCxnSpPr>
              <a:cxnSpLocks/>
            </p:cNvCxnSpPr>
            <p:nvPr/>
          </p:nvCxnSpPr>
          <p:spPr>
            <a:xfrm>
              <a:off x="5537200" y="2808532"/>
              <a:ext cx="658517" cy="330162"/>
            </a:xfrm>
            <a:prstGeom prst="curvedConnector3">
              <a:avLst>
                <a:gd name="adj1" fmla="val 50000"/>
              </a:avLst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604174A7-E5D0-D881-6899-5AE7FBCB2F46}"/>
              </a:ext>
            </a:extLst>
          </p:cNvPr>
          <p:cNvGrpSpPr/>
          <p:nvPr/>
        </p:nvGrpSpPr>
        <p:grpSpPr>
          <a:xfrm>
            <a:off x="254278" y="1962271"/>
            <a:ext cx="5282922" cy="2038229"/>
            <a:chOff x="254278" y="1962271"/>
            <a:chExt cx="6756122" cy="2482730"/>
          </a:xfrm>
        </p:grpSpPr>
        <p:pic>
          <p:nvPicPr>
            <p:cNvPr id="66" name="Grafik 65">
              <a:extLst>
                <a:ext uri="{FF2B5EF4-FFF2-40B4-BE49-F238E27FC236}">
                  <a16:creationId xmlns:a16="http://schemas.microsoft.com/office/drawing/2014/main" id="{A9EBCC2F-145B-ED21-9FE2-7346E6C12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226" y="2035235"/>
              <a:ext cx="6113247" cy="2317868"/>
            </a:xfrm>
            <a:prstGeom prst="rect">
              <a:avLst/>
            </a:prstGeom>
          </p:spPr>
        </p:pic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F0B54DC2-1019-36FC-B590-1440E049C54A}"/>
                </a:ext>
              </a:extLst>
            </p:cNvPr>
            <p:cNvSpPr/>
            <p:nvPr/>
          </p:nvSpPr>
          <p:spPr>
            <a:xfrm>
              <a:off x="254278" y="1962271"/>
              <a:ext cx="6756122" cy="2482730"/>
            </a:xfrm>
            <a:prstGeom prst="rect">
              <a:avLst/>
            </a:prstGeom>
            <a:solidFill>
              <a:srgbClr val="AFCEEB">
                <a:alpha val="6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BAAE1D-907B-1CCC-DAC5-81E8E2C73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CFBB-C0A3-4E9B-BB21-980C67C6D12C}" type="slidenum">
              <a:rPr lang="de-AT" smtClean="0"/>
              <a:pPr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0082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73BBE33-B533-4661-8A6A-6BD8D05EB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erson lying in the snow&#10;&#10;Description automatically generated with medium confidence">
            <a:extLst>
              <a:ext uri="{FF2B5EF4-FFF2-40B4-BE49-F238E27FC236}">
                <a16:creationId xmlns:a16="http://schemas.microsoft.com/office/drawing/2014/main" id="{8B6D4753-9D25-B2EB-89C5-D4D649F715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4657343" y="-2"/>
            <a:ext cx="2745766" cy="2228757"/>
          </a:xfrm>
          <a:prstGeom prst="rect">
            <a:avLst/>
          </a:prstGeom>
        </p:spPr>
      </p:pic>
      <p:pic>
        <p:nvPicPr>
          <p:cNvPr id="15" name="Picture 14" descr="A red car covered in snow&#10;&#10;Description automatically generated with medium confidence">
            <a:extLst>
              <a:ext uri="{FF2B5EF4-FFF2-40B4-BE49-F238E27FC236}">
                <a16:creationId xmlns:a16="http://schemas.microsoft.com/office/drawing/2014/main" id="{43FA1180-A1E3-CC6A-F423-0EB1CB98A0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7343" y="2400474"/>
            <a:ext cx="2742158" cy="2057043"/>
          </a:xfrm>
          <a:prstGeom prst="rect">
            <a:avLst/>
          </a:prstGeom>
        </p:spPr>
      </p:pic>
      <p:pic>
        <p:nvPicPr>
          <p:cNvPr id="8" name="Content Placeholder 7" descr="A picture containing snow, outdoor, sky, nature&#10;&#10;Description automatically generated">
            <a:extLst>
              <a:ext uri="{FF2B5EF4-FFF2-40B4-BE49-F238E27FC236}">
                <a16:creationId xmlns:a16="http://schemas.microsoft.com/office/drawing/2014/main" id="{1875F8C1-CC13-D02F-7CAE-EE78C0C68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0565" y="10"/>
            <a:ext cx="4614002" cy="3337539"/>
          </a:xfrm>
          <a:prstGeom prst="rect">
            <a:avLst/>
          </a:prstGeom>
        </p:spPr>
      </p:pic>
      <p:pic>
        <p:nvPicPr>
          <p:cNvPr id="11" name="Picture 10" descr="A picture containing outdoor&#10;&#10;Description automatically generated">
            <a:extLst>
              <a:ext uri="{FF2B5EF4-FFF2-40B4-BE49-F238E27FC236}">
                <a16:creationId xmlns:a16="http://schemas.microsoft.com/office/drawing/2014/main" id="{81EBB9D8-9BED-6BEB-1608-B560EC52FD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 rot="5400000">
            <a:off x="4912127" y="4370736"/>
            <a:ext cx="2228764" cy="2745764"/>
          </a:xfrm>
          <a:prstGeom prst="rect">
            <a:avLst/>
          </a:prstGeom>
        </p:spPr>
      </p:pic>
      <p:pic>
        <p:nvPicPr>
          <p:cNvPr id="10" name="Picture 9" descr="A picture containing snow, sky, outdoor, nature&#10;&#10;Description automatically generated">
            <a:extLst>
              <a:ext uri="{FF2B5EF4-FFF2-40B4-BE49-F238E27FC236}">
                <a16:creationId xmlns:a16="http://schemas.microsoft.com/office/drawing/2014/main" id="{64CA8B52-A405-14EE-9F86-00F8C83BEE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653628" y="4629236"/>
            <a:ext cx="2742158" cy="223995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572B3-679D-CDD6-8FE4-EA3140DBC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0880" y="6356350"/>
            <a:ext cx="50292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17ACFBB-C0A3-4E9B-BB21-980C67C6D12C}" type="slidenum">
              <a:rPr lang="en-US" sz="1200">
                <a:solidFill>
                  <a:srgbClr val="FFFFFF"/>
                </a:solidFill>
                <a:latin typeface="+mn-lt"/>
              </a:rPr>
              <a:pPr>
                <a:spcAft>
                  <a:spcPts val="600"/>
                </a:spcAft>
              </a:pPr>
              <a:t>12</a:t>
            </a:fld>
            <a:endParaRPr lang="en-US" sz="120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17" name="Picture 16" descr="A picture containing mountain, snow, outdoor, sky&#10;&#10;Description automatically generated">
            <a:extLst>
              <a:ext uri="{FF2B5EF4-FFF2-40B4-BE49-F238E27FC236}">
                <a16:creationId xmlns:a16="http://schemas.microsoft.com/office/drawing/2014/main" id="{3F8B7838-C02C-5947-7FBA-9883D80DFA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0564" y="3520451"/>
            <a:ext cx="4621435" cy="332636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A444CD-9CAF-BBF8-C1BD-B0430CC77594}"/>
              </a:ext>
            </a:extLst>
          </p:cNvPr>
          <p:cNvSpPr txBox="1">
            <a:spLocks/>
          </p:cNvSpPr>
          <p:nvPr/>
        </p:nvSpPr>
        <p:spPr>
          <a:xfrm>
            <a:off x="488885" y="425635"/>
            <a:ext cx="3494182" cy="4497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36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6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6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4400" dirty="0"/>
              <a:t>Datos de </a:t>
            </a:r>
            <a:r>
              <a:rPr lang="de-CH" sz="4400" dirty="0" err="1"/>
              <a:t>terreno</a:t>
            </a:r>
            <a:endParaRPr lang="de-CH" sz="4400" dirty="0"/>
          </a:p>
          <a:p>
            <a:pPr marL="0" indent="0">
              <a:buNone/>
            </a:pPr>
            <a:endParaRPr lang="de-CH" sz="2400" dirty="0"/>
          </a:p>
          <a:p>
            <a:pPr>
              <a:buFontTx/>
              <a:buChar char="-"/>
            </a:pPr>
            <a:r>
              <a:rPr lang="de-CH" sz="2400" dirty="0" err="1"/>
              <a:t>Drones</a:t>
            </a:r>
            <a:endParaRPr lang="de-CH" sz="2400" dirty="0"/>
          </a:p>
          <a:p>
            <a:pPr>
              <a:buFontTx/>
              <a:buChar char="-"/>
            </a:pPr>
            <a:r>
              <a:rPr lang="de-CH" sz="2400" dirty="0" err="1"/>
              <a:t>Mediciones</a:t>
            </a:r>
            <a:r>
              <a:rPr lang="de-CH" sz="2400" dirty="0"/>
              <a:t> </a:t>
            </a:r>
            <a:r>
              <a:rPr lang="de-CH" sz="2400" dirty="0" err="1"/>
              <a:t>manuales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8168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62B71402-4615-A97E-9B0B-71DDDA98B5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296" y="1366329"/>
            <a:ext cx="11265408" cy="231186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09DD640-A831-9D20-B405-F3A24115C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Primeros</a:t>
            </a:r>
            <a:r>
              <a:rPr lang="de-CH" dirty="0"/>
              <a:t> </a:t>
            </a:r>
            <a:r>
              <a:rPr lang="de-CH" dirty="0" err="1"/>
              <a:t>resultados</a:t>
            </a:r>
            <a:endParaRPr lang="es-CL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E1F9C7F-4CA6-AD5F-EF6C-65789F60C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CFBB-C0A3-4E9B-BB21-980C67C6D12C}" type="slidenum">
              <a:rPr lang="de-AT" smtClean="0"/>
              <a:pPr/>
              <a:t>13</a:t>
            </a:fld>
            <a:endParaRPr lang="de-AT"/>
          </a:p>
        </p:txBody>
      </p:sp>
      <p:pic>
        <p:nvPicPr>
          <p:cNvPr id="10" name="Grafik 9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8A059789-454E-3DFE-E012-962540DDB2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296" y="1383052"/>
            <a:ext cx="11265408" cy="2295144"/>
          </a:xfrm>
          <a:prstGeom prst="rect">
            <a:avLst/>
          </a:prstGeom>
        </p:spPr>
      </p:pic>
      <p:pic>
        <p:nvPicPr>
          <p:cNvPr id="11" name="Inhaltsplatzhalter 10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CA1164C6-DE5E-08D9-EBE5-2B76916FC2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296" y="1366329"/>
            <a:ext cx="11265407" cy="2311867"/>
          </a:xfr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3D32ABA5-8A97-1FE7-EFE9-70EEDBA71360}"/>
              </a:ext>
            </a:extLst>
          </p:cNvPr>
          <p:cNvSpPr/>
          <p:nvPr/>
        </p:nvSpPr>
        <p:spPr>
          <a:xfrm>
            <a:off x="5418667" y="1490133"/>
            <a:ext cx="4154311" cy="1904181"/>
          </a:xfrm>
          <a:prstGeom prst="rect">
            <a:avLst/>
          </a:prstGeom>
          <a:solidFill>
            <a:srgbClr val="FBE5D6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762300D2-386F-27EC-6B25-CFD5799819D6}"/>
              </a:ext>
            </a:extLst>
          </p:cNvPr>
          <p:cNvGrpSpPr/>
          <p:nvPr/>
        </p:nvGrpSpPr>
        <p:grpSpPr>
          <a:xfrm>
            <a:off x="2935363" y="3394314"/>
            <a:ext cx="3020176" cy="2356957"/>
            <a:chOff x="2935363" y="3394314"/>
            <a:chExt cx="3020176" cy="2356957"/>
          </a:xfrm>
        </p:grpSpPr>
        <p:cxnSp>
          <p:nvCxnSpPr>
            <p:cNvPr id="14" name="Gerade Verbindung mit Pfeil 13">
              <a:extLst>
                <a:ext uri="{FF2B5EF4-FFF2-40B4-BE49-F238E27FC236}">
                  <a16:creationId xmlns:a16="http://schemas.microsoft.com/office/drawing/2014/main" id="{7264A4C8-304F-0BF8-8F3D-CD31613D71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97542" y="3394314"/>
              <a:ext cx="206725" cy="6418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A2FC6754-CEF2-29B7-CD97-3743631F8AFB}"/>
                </a:ext>
              </a:extLst>
            </p:cNvPr>
            <p:cNvGrpSpPr/>
            <p:nvPr/>
          </p:nvGrpSpPr>
          <p:grpSpPr>
            <a:xfrm>
              <a:off x="2935363" y="3924921"/>
              <a:ext cx="3020176" cy="1826350"/>
              <a:chOff x="2935363" y="3924921"/>
              <a:chExt cx="3020176" cy="1826350"/>
            </a:xfrm>
          </p:grpSpPr>
          <p:pic>
            <p:nvPicPr>
              <p:cNvPr id="12" name="Imagen 7">
                <a:extLst>
                  <a:ext uri="{FF2B5EF4-FFF2-40B4-BE49-F238E27FC236}">
                    <a16:creationId xmlns:a16="http://schemas.microsoft.com/office/drawing/2014/main" id="{0C299C38-87C5-945B-E5D5-3A890A419A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58745" y="4036121"/>
                <a:ext cx="2096794" cy="1715150"/>
              </a:xfrm>
              <a:prstGeom prst="rect">
                <a:avLst/>
              </a:prstGeom>
            </p:spPr>
          </p:pic>
          <p:pic>
            <p:nvPicPr>
              <p:cNvPr id="1026" name="Picture 2" descr="Sentinel-1 - Wikipedia, la enciclopedia libre">
                <a:extLst>
                  <a:ext uri="{FF2B5EF4-FFF2-40B4-BE49-F238E27FC236}">
                    <a16:creationId xmlns:a16="http://schemas.microsoft.com/office/drawing/2014/main" id="{3D9AF3B8-4C6D-5962-92E0-5271F23E07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5363" y="3924921"/>
                <a:ext cx="895557" cy="8955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51121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9EC7B5-CEEA-DB97-13E2-7E7F2EAB7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Mapa</a:t>
            </a:r>
            <a:r>
              <a:rPr lang="de-CH" dirty="0"/>
              <a:t> de </a:t>
            </a:r>
            <a:r>
              <a:rPr lang="de-CH" dirty="0" err="1"/>
              <a:t>equivalente</a:t>
            </a:r>
            <a:r>
              <a:rPr lang="de-CH" dirty="0"/>
              <a:t> en </a:t>
            </a:r>
            <a:r>
              <a:rPr lang="de-CH" dirty="0" err="1"/>
              <a:t>agua</a:t>
            </a:r>
            <a:r>
              <a:rPr lang="de-CH" dirty="0"/>
              <a:t> de la </a:t>
            </a:r>
            <a:r>
              <a:rPr lang="de-CH" dirty="0" err="1"/>
              <a:t>nieve</a:t>
            </a:r>
            <a:endParaRPr lang="es-CL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304880E-467C-471D-CFCA-76C6DE557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CFBB-C0A3-4E9B-BB21-980C67C6D12C}" type="slidenum">
              <a:rPr lang="de-AT" smtClean="0"/>
              <a:pPr/>
              <a:t>14</a:t>
            </a:fld>
            <a:endParaRPr lang="de-AT"/>
          </a:p>
        </p:txBody>
      </p:sp>
      <p:pic>
        <p:nvPicPr>
          <p:cNvPr id="6" name="Inhaltsplatzhalter 5" descr="Ein Bild, das Karte enthält.&#10;&#10;Automatisch generierte Beschreibung">
            <a:extLst>
              <a:ext uri="{FF2B5EF4-FFF2-40B4-BE49-F238E27FC236}">
                <a16:creationId xmlns:a16="http://schemas.microsoft.com/office/drawing/2014/main" id="{40D16C25-C920-D6FB-0823-B55DAF313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0027" y="1115864"/>
            <a:ext cx="4777079" cy="423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77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9DD640-A831-9D20-B405-F3A24115C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Otros proyectos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E1F9C7F-4CA6-AD5F-EF6C-65789F60C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CFBB-C0A3-4E9B-BB21-980C67C6D12C}" type="slidenum">
              <a:rPr lang="es-CL" smtClean="0"/>
              <a:pPr/>
              <a:t>15</a:t>
            </a:fld>
            <a:endParaRPr lang="es-CL" dirty="0"/>
          </a:p>
        </p:txBody>
      </p:sp>
      <p:pic>
        <p:nvPicPr>
          <p:cNvPr id="14" name="image9.png">
            <a:extLst>
              <a:ext uri="{FF2B5EF4-FFF2-40B4-BE49-F238E27FC236}">
                <a16:creationId xmlns:a16="http://schemas.microsoft.com/office/drawing/2014/main" id="{B6E6C667-3322-364A-C161-AF0BBE9809C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85361" y="1720892"/>
            <a:ext cx="691299" cy="843872"/>
          </a:xfrm>
          <a:prstGeom prst="rect">
            <a:avLst/>
          </a:prstGeom>
          <a:ln/>
        </p:spPr>
      </p:pic>
      <p:pic>
        <p:nvPicPr>
          <p:cNvPr id="15" name="Imagen 7">
            <a:extLst>
              <a:ext uri="{FF2B5EF4-FFF2-40B4-BE49-F238E27FC236}">
                <a16:creationId xmlns:a16="http://schemas.microsoft.com/office/drawing/2014/main" id="{163F978D-29A8-7656-B669-12E7B33436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19172" y="3424688"/>
            <a:ext cx="2416366" cy="1812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2" descr="Sparkfun LIDAR LITE V3 - Sensor de Proximidad LiDAR - SEN-14032">
            <a:extLst>
              <a:ext uri="{FF2B5EF4-FFF2-40B4-BE49-F238E27FC236}">
                <a16:creationId xmlns:a16="http://schemas.microsoft.com/office/drawing/2014/main" id="{B2CE5A18-D6DC-E52F-A8D9-91ABB10FF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4539" y="291608"/>
            <a:ext cx="1438003" cy="107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4">
            <a:extLst>
              <a:ext uri="{FF2B5EF4-FFF2-40B4-BE49-F238E27FC236}">
                <a16:creationId xmlns:a16="http://schemas.microsoft.com/office/drawing/2014/main" id="{EC2BEA07-A6A4-70CD-0AE4-C62E8E0950E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209" y="3258515"/>
            <a:ext cx="2859494" cy="2144621"/>
          </a:xfrm>
          <a:prstGeom prst="rect">
            <a:avLst/>
          </a:prstGeom>
        </p:spPr>
      </p:pic>
      <p:pic>
        <p:nvPicPr>
          <p:cNvPr id="19" name="Imagen 4">
            <a:extLst>
              <a:ext uri="{FF2B5EF4-FFF2-40B4-BE49-F238E27FC236}">
                <a16:creationId xmlns:a16="http://schemas.microsoft.com/office/drawing/2014/main" id="{66172DF0-B6F6-40E0-23B2-A8A3388DDE9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708" y="827493"/>
            <a:ext cx="1738356" cy="1796788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B3DBFBBE-F2DF-CC0B-414F-2FC88F0C7FB9}"/>
              </a:ext>
            </a:extLst>
          </p:cNvPr>
          <p:cNvSpPr txBox="1"/>
          <p:nvPr/>
        </p:nvSpPr>
        <p:spPr>
          <a:xfrm>
            <a:off x="333894" y="1336865"/>
            <a:ext cx="474108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Source Sans Pro"/>
              </a:rPr>
              <a:t>Necesitamos más puntos de medición continua de nieve en cordillera (bajo costo y fácil de instalar y mantener)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Source Sans Pro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Source Sans Pro"/>
              </a:rPr>
              <a:t>Agua equivalente (SWE)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Source Sans Pro"/>
              </a:rPr>
              <a:t>Altura de nieve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Source Sans Pro"/>
              </a:rPr>
              <a:t>Temperatura del aire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7E95B810-58D6-2530-A1B6-D5EDAC7359E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957" y="1865572"/>
            <a:ext cx="2097097" cy="2800392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85CC16BA-0508-5E52-1C80-AB1B4AAB2CCC}"/>
              </a:ext>
            </a:extLst>
          </p:cNvPr>
          <p:cNvSpPr txBox="1"/>
          <p:nvPr/>
        </p:nvSpPr>
        <p:spPr>
          <a:xfrm>
            <a:off x="589550" y="4030965"/>
            <a:ext cx="27432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Source Sans Pro"/>
              </a:rPr>
              <a:t>Estaciones de bajo costo de altura de nieve </a:t>
            </a:r>
          </a:p>
          <a:p>
            <a:pPr algn="ctr"/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Source Sans Pro"/>
              </a:rPr>
              <a:t>y temperatura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516627F-997F-3342-518C-A15E0320EA3A}"/>
              </a:ext>
            </a:extLst>
          </p:cNvPr>
          <p:cNvSpPr txBox="1"/>
          <p:nvPr/>
        </p:nvSpPr>
        <p:spPr>
          <a:xfrm>
            <a:off x="6397209" y="2730251"/>
            <a:ext cx="27432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Source Sans Pro"/>
              </a:rPr>
              <a:t>Balanza para pesar la nieve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6EF572D-53BE-BDB6-A965-7D2E262883A0}"/>
              </a:ext>
            </a:extLst>
          </p:cNvPr>
          <p:cNvSpPr txBox="1"/>
          <p:nvPr/>
        </p:nvSpPr>
        <p:spPr>
          <a:xfrm>
            <a:off x="9471990" y="4612438"/>
            <a:ext cx="27432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Source Sans Pro"/>
              </a:rPr>
              <a:t>Medición de equivalente en agua de la nieve con GPS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401501D-68AF-8B06-A160-5B18BF792DF5}"/>
              </a:ext>
            </a:extLst>
          </p:cNvPr>
          <p:cNvSpPr txBox="1"/>
          <p:nvPr/>
        </p:nvSpPr>
        <p:spPr>
          <a:xfrm>
            <a:off x="6455355" y="426560"/>
            <a:ext cx="27432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Source Sans Pro"/>
              </a:rPr>
              <a:t>Cada vez más pequeño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0F3E4E06-21C9-AA80-8E38-D9DA1A6695A4}"/>
              </a:ext>
            </a:extLst>
          </p:cNvPr>
          <p:cNvSpPr txBox="1"/>
          <p:nvPr/>
        </p:nvSpPr>
        <p:spPr>
          <a:xfrm>
            <a:off x="9448799" y="1284552"/>
            <a:ext cx="27432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Source Sans Pro"/>
              </a:rPr>
              <a:t>Más barato que sensores “tradicionales” </a:t>
            </a:r>
          </a:p>
        </p:txBody>
      </p:sp>
    </p:spTree>
    <p:extLst>
      <p:ext uri="{BB962C8B-B14F-4D97-AF65-F5344CB8AC3E}">
        <p14:creationId xmlns:p14="http://schemas.microsoft.com/office/powerpoint/2010/main" val="385289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Berg, draußen, Natur, Welle enthält.&#10;&#10;Automatisch generierte Beschreibung">
            <a:extLst>
              <a:ext uri="{FF2B5EF4-FFF2-40B4-BE49-F238E27FC236}">
                <a16:creationId xmlns:a16="http://schemas.microsoft.com/office/drawing/2014/main" id="{9F2F506C-89AC-DCB1-32C3-765A76CB1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215" y="1008404"/>
            <a:ext cx="5180056" cy="38850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07CD1E-6242-09CB-7652-838E7D589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/>
              <a:t>Resumen y próximos pasos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53CF8-9721-E9A7-B70E-9D545F20D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366910"/>
            <a:ext cx="4673600" cy="4335390"/>
          </a:xfrm>
        </p:spPr>
        <p:txBody>
          <a:bodyPr>
            <a:normAutofit fontScale="92500" lnSpcReduction="10000"/>
          </a:bodyPr>
          <a:lstStyle/>
          <a:p>
            <a:r>
              <a:rPr lang="es-CL" sz="1800" dirty="0"/>
              <a:t>Trabajo en desarrollo</a:t>
            </a:r>
          </a:p>
          <a:p>
            <a:pPr lvl="1"/>
            <a:r>
              <a:rPr lang="es-CL" sz="1400" dirty="0"/>
              <a:t>Esperamos tener primeras estimaciones de la nieve acumulada durante el fin del invierno 2023. </a:t>
            </a:r>
          </a:p>
          <a:p>
            <a:pPr lvl="1"/>
            <a:r>
              <a:rPr lang="es-CL" sz="1400" dirty="0"/>
              <a:t>También para años pasados</a:t>
            </a:r>
          </a:p>
          <a:p>
            <a:pPr lvl="1"/>
            <a:r>
              <a:rPr lang="es-CL" sz="1400" dirty="0"/>
              <a:t>Para futuros años</a:t>
            </a:r>
          </a:p>
          <a:p>
            <a:pPr lvl="1"/>
            <a:endParaRPr lang="es-CL" sz="1400" dirty="0"/>
          </a:p>
          <a:p>
            <a:r>
              <a:rPr lang="es-CL" sz="1800" b="1" dirty="0"/>
              <a:t>Objetivo: </a:t>
            </a:r>
            <a:r>
              <a:rPr lang="es-CL" sz="1800" dirty="0"/>
              <a:t>Generar información sobre la nieve acumulada en la región para enfrentar los desafíos hídricos en 2023 y en el futuro. </a:t>
            </a:r>
          </a:p>
          <a:p>
            <a:r>
              <a:rPr lang="es-CL" sz="1800" dirty="0"/>
              <a:t>Desafíos? </a:t>
            </a:r>
          </a:p>
          <a:p>
            <a:endParaRPr lang="es-CL" sz="1800" dirty="0"/>
          </a:p>
          <a:p>
            <a:r>
              <a:rPr lang="es-CL" sz="1800" dirty="0"/>
              <a:t>Nos avisan para qué subcuenca o día/mes/año necesitan información</a:t>
            </a:r>
          </a:p>
          <a:p>
            <a:r>
              <a:rPr lang="es-CL" sz="1800" dirty="0"/>
              <a:t>Si les interesa conocer más: simone.schauwecker@ceaza.cl</a:t>
            </a:r>
          </a:p>
          <a:p>
            <a:endParaRPr lang="es-CL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572B3-679D-CDD6-8FE4-EA3140DBC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CFBB-C0A3-4E9B-BB21-980C67C6D12C}" type="slidenum">
              <a:rPr lang="de-AT" smtClean="0"/>
              <a:pPr/>
              <a:t>16</a:t>
            </a:fld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F387835-C6D2-6628-0A43-841A3262DC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219" y="2836181"/>
            <a:ext cx="2494005" cy="249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3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60DBC604-0DF3-A471-53DB-DFFB3531F40D}"/>
              </a:ext>
            </a:extLst>
          </p:cNvPr>
          <p:cNvSpPr/>
          <p:nvPr/>
        </p:nvSpPr>
        <p:spPr>
          <a:xfrm>
            <a:off x="3867150" y="6096794"/>
            <a:ext cx="1085850" cy="761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6" name="Imagen 2">
            <a:extLst>
              <a:ext uri="{FF2B5EF4-FFF2-40B4-BE49-F238E27FC236}">
                <a16:creationId xmlns:a16="http://schemas.microsoft.com/office/drawing/2014/main" id="{35D61A0E-94F7-78D4-7319-14537D4145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41349"/>
            <a:ext cx="12192000" cy="1816651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D6120CE-D705-047D-F0E1-28A1118F4F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758" y="1338659"/>
            <a:ext cx="5187421" cy="3890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1071C5A-A539-D3A2-D475-1891FE400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/>
              <a:t>Gracias!</a:t>
            </a:r>
            <a:endParaRPr lang="en-GB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9357ACA-168F-0F28-C313-0D4043D8F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CFBB-C0A3-4E9B-BB21-980C67C6D12C}" type="slidenum">
              <a:rPr lang="de-AT" smtClean="0"/>
              <a:pPr/>
              <a:t>17</a:t>
            </a:fld>
            <a:endParaRPr lang="de-AT"/>
          </a:p>
        </p:txBody>
      </p:sp>
      <p:pic>
        <p:nvPicPr>
          <p:cNvPr id="5" name="Grafik 4" descr="Ein Bild, das Schnee, draußen, Himmel, Lastwagen enthält.&#10;&#10;Automatisch generierte Beschreibung">
            <a:extLst>
              <a:ext uri="{FF2B5EF4-FFF2-40B4-BE49-F238E27FC236}">
                <a16:creationId xmlns:a16="http://schemas.microsoft.com/office/drawing/2014/main" id="{E2BFBFAE-5886-9A7E-D28C-3B3BAA3D5D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0937" y="1338660"/>
            <a:ext cx="5187421" cy="3890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1411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04990A-A73C-9916-98F9-83339C46B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Presentación </a:t>
            </a:r>
            <a:r>
              <a:rPr lang="de-CH" dirty="0" err="1"/>
              <a:t>Proyecto</a:t>
            </a:r>
            <a:endParaRPr lang="es-CL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7D12A4-FF92-7014-91FC-80657CF06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CFBB-C0A3-4E9B-BB21-980C67C6D12C}" type="slidenum">
              <a:rPr lang="de-AT" smtClean="0"/>
              <a:pPr/>
              <a:t>2</a:t>
            </a:fld>
            <a:endParaRPr lang="de-AT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EE3CE5D-86B8-D840-F4E3-F69D0C209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0" y="1485900"/>
            <a:ext cx="5651500" cy="41783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es-CL" sz="1600" b="1" i="1" dirty="0"/>
              <a:t>CEAZA: </a:t>
            </a:r>
            <a:br>
              <a:rPr lang="es-CL" sz="1600" dirty="0"/>
            </a:br>
            <a:r>
              <a:rPr lang="es-CL" sz="1600" dirty="0"/>
              <a:t>Promover el </a:t>
            </a:r>
            <a:r>
              <a:rPr lang="es-CL" sz="1600" b="1" dirty="0"/>
              <a:t>desarrollo científico y tecnológico </a:t>
            </a:r>
            <a:r>
              <a:rPr lang="es-CL" sz="1600" dirty="0"/>
              <a:t>(…) con un alto impacto en el </a:t>
            </a:r>
            <a:r>
              <a:rPr lang="es-CL" sz="1600" b="1" dirty="0"/>
              <a:t>territorio</a:t>
            </a:r>
            <a:r>
              <a:rPr lang="es-CL" sz="1600" dirty="0"/>
              <a:t> (…) a través de actividades de generación y transferencia de </a:t>
            </a:r>
            <a:r>
              <a:rPr lang="es-CL" sz="1600" b="1" dirty="0"/>
              <a:t>conocimiento</a:t>
            </a:r>
            <a:r>
              <a:rPr lang="es-CL" sz="1600" dirty="0"/>
              <a:t>. </a:t>
            </a:r>
          </a:p>
          <a:p>
            <a:pPr>
              <a:lnSpc>
                <a:spcPct val="160000"/>
              </a:lnSpc>
            </a:pPr>
            <a:endParaRPr lang="es-CL" sz="1600" dirty="0"/>
          </a:p>
          <a:p>
            <a:pPr>
              <a:lnSpc>
                <a:spcPct val="160000"/>
              </a:lnSpc>
            </a:pPr>
            <a:r>
              <a:rPr lang="es-CL" sz="1600" b="1" i="1" dirty="0"/>
              <a:t>Grupo glaciología y nieve: </a:t>
            </a:r>
            <a:br>
              <a:rPr lang="es-CL" sz="1600" dirty="0"/>
            </a:br>
            <a:r>
              <a:rPr lang="es-CL" sz="1600" dirty="0"/>
              <a:t>Desarrollo de una nueva tecnología para estimar cantidad de nieve durante el invierno en tiempo casi real, </a:t>
            </a:r>
            <a:br>
              <a:rPr lang="es-CL" sz="1600" dirty="0"/>
            </a:br>
            <a:r>
              <a:rPr lang="es-CL" sz="1600" dirty="0"/>
              <a:t>que ayude a la toma de decisiones relacionadas con el agua. </a:t>
            </a:r>
            <a:br>
              <a:rPr lang="es-CL" sz="1600" dirty="0"/>
            </a:br>
            <a:r>
              <a:rPr lang="es-CL" sz="1600" dirty="0"/>
              <a:t>(</a:t>
            </a:r>
            <a:r>
              <a:rPr lang="es-CL" sz="1600" dirty="0" err="1"/>
              <a:t>Fondef</a:t>
            </a:r>
            <a:r>
              <a:rPr lang="es-CL" sz="1600" dirty="0"/>
              <a:t> </a:t>
            </a:r>
            <a:r>
              <a:rPr lang="es-CL" sz="1600" dirty="0" err="1"/>
              <a:t>IDeA</a:t>
            </a:r>
            <a:r>
              <a:rPr lang="es-CL" sz="1600" dirty="0"/>
              <a:t> Proyecto de 2 años)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C6D170B-A564-C201-45D9-29C6C717FD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2020" y="917590"/>
            <a:ext cx="3935730" cy="394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5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A2EC2A-83D0-93FF-F8CD-0465C8644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Nieve</a:t>
            </a:r>
            <a:r>
              <a:rPr lang="de-CH" dirty="0"/>
              <a:t> en </a:t>
            </a:r>
            <a:r>
              <a:rPr lang="de-CH" dirty="0" err="1"/>
              <a:t>Coquimbo</a:t>
            </a:r>
            <a:r>
              <a:rPr lang="de-CH" dirty="0"/>
              <a:t>?</a:t>
            </a:r>
            <a:endParaRPr lang="es-CL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51983C-384F-0AD4-7658-D4DF86816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CFBB-C0A3-4E9B-BB21-980C67C6D12C}" type="slidenum">
              <a:rPr lang="de-AT" smtClean="0"/>
              <a:pPr/>
              <a:t>3</a:t>
            </a:fld>
            <a:endParaRPr lang="de-AT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98B6963-CC02-8FDC-25D9-3BED7BDD52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6"/>
          <a:stretch/>
        </p:blipFill>
        <p:spPr>
          <a:xfrm>
            <a:off x="652462" y="3855870"/>
            <a:ext cx="10887075" cy="1381125"/>
          </a:xfrm>
          <a:prstGeom prst="rect">
            <a:avLst/>
          </a:prstGeom>
        </p:spPr>
      </p:pic>
      <p:pic>
        <p:nvPicPr>
          <p:cNvPr id="8" name="Picture 11" descr="A picture containing sky, mountain, grass, outdoor&#10;&#10;Description automatically generated">
            <a:extLst>
              <a:ext uri="{FF2B5EF4-FFF2-40B4-BE49-F238E27FC236}">
                <a16:creationId xmlns:a16="http://schemas.microsoft.com/office/drawing/2014/main" id="{EAEEEA26-92D2-15E3-E166-FE6944F26B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1400" y="1199023"/>
            <a:ext cx="4381673" cy="246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6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39B0A-F8B1-0B4D-11B4-B5263F4C7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CFBB-C0A3-4E9B-BB21-980C67C6D12C}" type="slidenum">
              <a:rPr lang="de-AT" smtClean="0"/>
              <a:pPr/>
              <a:t>4</a:t>
            </a:fld>
            <a:endParaRPr lang="de-AT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AF9BC5D-6495-994A-A8D5-F65252026BD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43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336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dirty="0" err="1"/>
              <a:t>Problema</a:t>
            </a:r>
            <a:r>
              <a:rPr lang="en-GB" dirty="0"/>
              <a:t> 1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2218F81-7771-3C1C-CE9E-11AA3E28C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624" y="0"/>
            <a:ext cx="4916510" cy="6858000"/>
          </a:xfrm>
          <a:prstGeom prst="rect">
            <a:avLst/>
          </a:prstGeom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38DA4B60-A38B-6B99-4D47-B1372B8BE0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575" y="3752391"/>
            <a:ext cx="4334283" cy="1935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Verbotsymbol 19">
            <a:extLst>
              <a:ext uri="{FF2B5EF4-FFF2-40B4-BE49-F238E27FC236}">
                <a16:creationId xmlns:a16="http://schemas.microsoft.com/office/drawing/2014/main" id="{535BEE45-3B08-2263-5162-C70E9736B679}"/>
              </a:ext>
            </a:extLst>
          </p:cNvPr>
          <p:cNvSpPr/>
          <p:nvPr/>
        </p:nvSpPr>
        <p:spPr>
          <a:xfrm>
            <a:off x="9401452" y="2462213"/>
            <a:ext cx="161648" cy="160061"/>
          </a:xfrm>
          <a:prstGeom prst="noSmoking">
            <a:avLst/>
          </a:prstGeom>
          <a:solidFill>
            <a:schemeClr val="bg1"/>
          </a:solidFill>
          <a:ln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1" name="Verbotsymbol 20">
            <a:extLst>
              <a:ext uri="{FF2B5EF4-FFF2-40B4-BE49-F238E27FC236}">
                <a16:creationId xmlns:a16="http://schemas.microsoft.com/office/drawing/2014/main" id="{4C7849A8-1C59-C9D6-5ACA-D8E98B46BA93}"/>
              </a:ext>
            </a:extLst>
          </p:cNvPr>
          <p:cNvSpPr/>
          <p:nvPr/>
        </p:nvSpPr>
        <p:spPr>
          <a:xfrm>
            <a:off x="9636647" y="2323661"/>
            <a:ext cx="161648" cy="160061"/>
          </a:xfrm>
          <a:prstGeom prst="noSmoking">
            <a:avLst/>
          </a:prstGeom>
          <a:solidFill>
            <a:schemeClr val="bg1"/>
          </a:solidFill>
          <a:ln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2" name="Verbotsymbol 21">
            <a:extLst>
              <a:ext uri="{FF2B5EF4-FFF2-40B4-BE49-F238E27FC236}">
                <a16:creationId xmlns:a16="http://schemas.microsoft.com/office/drawing/2014/main" id="{2A10DFD1-6DF3-330D-1D30-496BB6F1AAD7}"/>
              </a:ext>
            </a:extLst>
          </p:cNvPr>
          <p:cNvSpPr/>
          <p:nvPr/>
        </p:nvSpPr>
        <p:spPr>
          <a:xfrm>
            <a:off x="8005532" y="5005021"/>
            <a:ext cx="161648" cy="160061"/>
          </a:xfrm>
          <a:prstGeom prst="noSmoking">
            <a:avLst/>
          </a:prstGeom>
          <a:solidFill>
            <a:schemeClr val="bg1"/>
          </a:solidFill>
          <a:ln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3" name="Verbotsymbol 22">
            <a:extLst>
              <a:ext uri="{FF2B5EF4-FFF2-40B4-BE49-F238E27FC236}">
                <a16:creationId xmlns:a16="http://schemas.microsoft.com/office/drawing/2014/main" id="{D5110570-7651-5A8B-5CF5-E8EB662F9E37}"/>
              </a:ext>
            </a:extLst>
          </p:cNvPr>
          <p:cNvSpPr/>
          <p:nvPr/>
        </p:nvSpPr>
        <p:spPr>
          <a:xfrm>
            <a:off x="7789974" y="5965182"/>
            <a:ext cx="161648" cy="160061"/>
          </a:xfrm>
          <a:prstGeom prst="noSmoking">
            <a:avLst/>
          </a:prstGeom>
          <a:solidFill>
            <a:schemeClr val="bg1"/>
          </a:solidFill>
          <a:ln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6" name="Inhaltsplatzhalter 6">
            <a:extLst>
              <a:ext uri="{FF2B5EF4-FFF2-40B4-BE49-F238E27FC236}">
                <a16:creationId xmlns:a16="http://schemas.microsoft.com/office/drawing/2014/main" id="{A804ABF3-E319-C6D8-8634-8B0A0EED1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692" y="1231900"/>
            <a:ext cx="4916510" cy="2333874"/>
          </a:xfrm>
        </p:spPr>
        <p:txBody>
          <a:bodyPr>
            <a:normAutofit fontScale="92500" lnSpcReduction="10000"/>
          </a:bodyPr>
          <a:lstStyle/>
          <a:p>
            <a:r>
              <a:rPr lang="es-CL" sz="2000" dirty="0"/>
              <a:t>Estaciones de CEAZA con profundidad de nieve, </a:t>
            </a:r>
            <a:br>
              <a:rPr lang="es-CL" sz="2000" dirty="0"/>
            </a:br>
            <a:r>
              <a:rPr lang="es-CL" sz="2000" dirty="0"/>
              <a:t>no peso*, pocas estaciones altas</a:t>
            </a:r>
            <a:br>
              <a:rPr lang="es-CL" sz="2000" dirty="0"/>
            </a:br>
            <a:endParaRPr lang="es-CL" sz="2000" dirty="0"/>
          </a:p>
          <a:p>
            <a:r>
              <a:rPr lang="es-CL" sz="2000" dirty="0"/>
              <a:t>Mediciones de DGA, </a:t>
            </a:r>
            <a:br>
              <a:rPr lang="es-CL" sz="2000" dirty="0"/>
            </a:br>
            <a:r>
              <a:rPr lang="es-CL" sz="2000" dirty="0"/>
              <a:t>no operacional</a:t>
            </a:r>
          </a:p>
          <a:p>
            <a:endParaRPr lang="es-CL" sz="2000" dirty="0"/>
          </a:p>
          <a:p>
            <a:r>
              <a:rPr lang="es-CL" sz="2000" dirty="0"/>
              <a:t>Vecinos de las nieves</a:t>
            </a:r>
          </a:p>
        </p:txBody>
      </p:sp>
      <p:sp>
        <p:nvSpPr>
          <p:cNvPr id="2" name="Stern: 5 Zacken 1">
            <a:extLst>
              <a:ext uri="{FF2B5EF4-FFF2-40B4-BE49-F238E27FC236}">
                <a16:creationId xmlns:a16="http://schemas.microsoft.com/office/drawing/2014/main" id="{509CE875-7BFB-3AA5-213D-3E704C3430D3}"/>
              </a:ext>
            </a:extLst>
          </p:cNvPr>
          <p:cNvSpPr/>
          <p:nvPr/>
        </p:nvSpPr>
        <p:spPr>
          <a:xfrm>
            <a:off x="4969565" y="3238500"/>
            <a:ext cx="228600" cy="1905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050" name="Picture 2" descr="snowflake Icon">
            <a:extLst>
              <a:ext uri="{FF2B5EF4-FFF2-40B4-BE49-F238E27FC236}">
                <a16:creationId xmlns:a16="http://schemas.microsoft.com/office/drawing/2014/main" id="{FF23CC51-AA87-4EC1-23E1-F19EE7B84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9254" y="1311694"/>
            <a:ext cx="265476" cy="265476"/>
          </a:xfrm>
          <a:prstGeom prst="rect">
            <a:avLst/>
          </a:prstGeom>
          <a:noFill/>
          <a:effectLst>
            <a:glow rad="114300">
              <a:srgbClr val="FF000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nowflake Icon">
            <a:extLst>
              <a:ext uri="{FF2B5EF4-FFF2-40B4-BE49-F238E27FC236}">
                <a16:creationId xmlns:a16="http://schemas.microsoft.com/office/drawing/2014/main" id="{7B6C77C0-CBA0-4526-4C51-838795709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8857" y="2398837"/>
            <a:ext cx="265476" cy="265476"/>
          </a:xfrm>
          <a:prstGeom prst="rect">
            <a:avLst/>
          </a:prstGeom>
          <a:noFill/>
          <a:effectLst>
            <a:glow rad="114300">
              <a:schemeClr val="accent6">
                <a:lumMod val="60000"/>
                <a:lumOff val="40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 descr="Ein Bild, das Karte enthält.&#10;&#10;Automatisch generierte Beschreibung">
            <a:extLst>
              <a:ext uri="{FF2B5EF4-FFF2-40B4-BE49-F238E27FC236}">
                <a16:creationId xmlns:a16="http://schemas.microsoft.com/office/drawing/2014/main" id="{704665E0-6082-1A12-5B39-DF61CD9FBC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4134" y="3333750"/>
            <a:ext cx="1650141" cy="150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4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AD3E8-8E6E-2012-10CD-AFC42E8A8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CFBB-C0A3-4E9B-BB21-980C67C6D12C}" type="slidenum">
              <a:rPr lang="de-AT" smtClean="0"/>
              <a:pPr/>
              <a:t>5</a:t>
            </a:fld>
            <a:endParaRPr lang="de-A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EE37FD-F012-B14D-A423-68C7CF991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3279"/>
          </a:xfrm>
        </p:spPr>
        <p:txBody>
          <a:bodyPr>
            <a:noAutofit/>
          </a:bodyPr>
          <a:lstStyle/>
          <a:p>
            <a:r>
              <a:rPr lang="de-CH" sz="2800" dirty="0"/>
              <a:t>Snow </a:t>
            </a:r>
            <a:r>
              <a:rPr lang="de-CH" sz="2800" dirty="0" err="1"/>
              <a:t>water</a:t>
            </a:r>
            <a:r>
              <a:rPr lang="de-CH" sz="2800" dirty="0"/>
              <a:t> </a:t>
            </a:r>
            <a:r>
              <a:rPr lang="de-CH" sz="2800" dirty="0" err="1"/>
              <a:t>equivalent</a:t>
            </a:r>
            <a:r>
              <a:rPr lang="de-CH" sz="2800" dirty="0"/>
              <a:t> (SWE) </a:t>
            </a:r>
            <a:br>
              <a:rPr lang="de-CH" sz="2800" dirty="0"/>
            </a:br>
            <a:r>
              <a:rPr lang="de-CH" sz="2800" dirty="0"/>
              <a:t>= </a:t>
            </a:r>
            <a:r>
              <a:rPr lang="de-CH" sz="2800" dirty="0" err="1"/>
              <a:t>equivalente</a:t>
            </a:r>
            <a:r>
              <a:rPr lang="de-CH" sz="2800" dirty="0"/>
              <a:t> en </a:t>
            </a:r>
            <a:r>
              <a:rPr lang="de-CH" sz="2800" dirty="0" err="1"/>
              <a:t>agua</a:t>
            </a:r>
            <a:r>
              <a:rPr lang="de-CH" sz="2800" dirty="0"/>
              <a:t> de la </a:t>
            </a:r>
            <a:r>
              <a:rPr lang="de-CH" sz="2800" dirty="0" err="1"/>
              <a:t>nieve</a:t>
            </a:r>
            <a:endParaRPr lang="en-GB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63DE37-F56C-9B4D-C8B3-233B2BC500BF}"/>
              </a:ext>
            </a:extLst>
          </p:cNvPr>
          <p:cNvSpPr txBox="1"/>
          <p:nvPr/>
        </p:nvSpPr>
        <p:spPr>
          <a:xfrm rot="16200000">
            <a:off x="10082579" y="3000070"/>
            <a:ext cx="3849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solidFill>
                  <a:schemeClr val="bg1">
                    <a:lumMod val="75000"/>
                  </a:schemeClr>
                </a:solidFill>
              </a:rPr>
              <a:t>Illustration </a:t>
            </a:r>
            <a:r>
              <a:rPr lang="de-CH" dirty="0" err="1">
                <a:solidFill>
                  <a:schemeClr val="bg1">
                    <a:lumMod val="75000"/>
                  </a:schemeClr>
                </a:solidFill>
              </a:rPr>
              <a:t>from</a:t>
            </a:r>
            <a:r>
              <a:rPr lang="de-CH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CH" dirty="0" err="1">
                <a:solidFill>
                  <a:schemeClr val="bg1">
                    <a:lumMod val="75000"/>
                  </a:schemeClr>
                </a:solidFill>
              </a:rPr>
              <a:t>the</a:t>
            </a:r>
            <a:r>
              <a:rPr lang="de-CH" dirty="0">
                <a:solidFill>
                  <a:schemeClr val="bg1">
                    <a:lumMod val="75000"/>
                  </a:schemeClr>
                </a:solidFill>
              </a:rPr>
              <a:t> COMET </a:t>
            </a:r>
            <a:r>
              <a:rPr lang="de-CH" dirty="0" err="1">
                <a:solidFill>
                  <a:schemeClr val="bg1">
                    <a:lumMod val="75000"/>
                  </a:schemeClr>
                </a:solidFill>
              </a:rPr>
              <a:t>programm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Grafik 5" descr="Ein Bild, das Schnee, Schwarz, Steigung enthält.&#10;&#10;Automatisch generierte Beschreibung">
            <a:extLst>
              <a:ext uri="{FF2B5EF4-FFF2-40B4-BE49-F238E27FC236}">
                <a16:creationId xmlns:a16="http://schemas.microsoft.com/office/drawing/2014/main" id="{EDDCBF92-9246-886F-1A22-A852235C1C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8966" y="2035649"/>
            <a:ext cx="3578724" cy="2684043"/>
          </a:xfrm>
          <a:prstGeom prst="rect">
            <a:avLst/>
          </a:prstGeom>
        </p:spPr>
      </p:pic>
      <p:sp>
        <p:nvSpPr>
          <p:cNvPr id="9" name="Würfel 8">
            <a:extLst>
              <a:ext uri="{FF2B5EF4-FFF2-40B4-BE49-F238E27FC236}">
                <a16:creationId xmlns:a16="http://schemas.microsoft.com/office/drawing/2014/main" id="{DB7E0C3C-418B-D435-B151-E41F767FCD65}"/>
              </a:ext>
            </a:extLst>
          </p:cNvPr>
          <p:cNvSpPr/>
          <p:nvPr/>
        </p:nvSpPr>
        <p:spPr>
          <a:xfrm>
            <a:off x="8629650" y="3246510"/>
            <a:ext cx="1211580" cy="754380"/>
          </a:xfrm>
          <a:prstGeom prst="cube">
            <a:avLst>
              <a:gd name="adj" fmla="val 38781"/>
            </a:avLst>
          </a:prstGeom>
          <a:solidFill>
            <a:srgbClr val="5B9BD5">
              <a:alpha val="7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Würfel 9">
            <a:extLst>
              <a:ext uri="{FF2B5EF4-FFF2-40B4-BE49-F238E27FC236}">
                <a16:creationId xmlns:a16="http://schemas.microsoft.com/office/drawing/2014/main" id="{90F76CB3-F131-178F-39B9-1ECA8407CB57}"/>
              </a:ext>
            </a:extLst>
          </p:cNvPr>
          <p:cNvSpPr/>
          <p:nvPr/>
        </p:nvSpPr>
        <p:spPr>
          <a:xfrm>
            <a:off x="8629650" y="2514532"/>
            <a:ext cx="1211580" cy="365126"/>
          </a:xfrm>
          <a:prstGeom prst="cube">
            <a:avLst>
              <a:gd name="adj" fmla="val 72579"/>
            </a:avLst>
          </a:prstGeom>
          <a:solidFill>
            <a:srgbClr val="5B9BD5">
              <a:alpha val="7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Würfel 10">
            <a:extLst>
              <a:ext uri="{FF2B5EF4-FFF2-40B4-BE49-F238E27FC236}">
                <a16:creationId xmlns:a16="http://schemas.microsoft.com/office/drawing/2014/main" id="{2792A0E6-639A-8FE0-69A5-D11F8C0D38C3}"/>
              </a:ext>
            </a:extLst>
          </p:cNvPr>
          <p:cNvSpPr/>
          <p:nvPr/>
        </p:nvSpPr>
        <p:spPr>
          <a:xfrm>
            <a:off x="5257800" y="2225040"/>
            <a:ext cx="1569720" cy="1706880"/>
          </a:xfrm>
          <a:prstGeom prst="cube">
            <a:avLst>
              <a:gd name="adj" fmla="val 26160"/>
            </a:avLst>
          </a:prstGeom>
          <a:gradFill flip="none" rotWithShape="1">
            <a:gsLst>
              <a:gs pos="0">
                <a:srgbClr val="F7F8F6">
                  <a:shade val="30000"/>
                  <a:satMod val="115000"/>
                </a:srgbClr>
              </a:gs>
              <a:gs pos="50000">
                <a:srgbClr val="F7F8F6">
                  <a:shade val="67500"/>
                  <a:satMod val="115000"/>
                </a:srgbClr>
              </a:gs>
              <a:gs pos="100000">
                <a:srgbClr val="F7F8F6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AFB2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Inhaltsplatzhalter 6">
            <a:extLst>
              <a:ext uri="{FF2B5EF4-FFF2-40B4-BE49-F238E27FC236}">
                <a16:creationId xmlns:a16="http://schemas.microsoft.com/office/drawing/2014/main" id="{BFFD2E9E-2AD6-8446-7B29-C6576293C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581" y="1588308"/>
            <a:ext cx="1062158" cy="425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2000" dirty="0" err="1"/>
              <a:t>Nieve</a:t>
            </a:r>
            <a:endParaRPr lang="es-CL" sz="2000" dirty="0"/>
          </a:p>
        </p:txBody>
      </p:sp>
      <p:sp>
        <p:nvSpPr>
          <p:cNvPr id="15" name="Inhaltsplatzhalter 6">
            <a:extLst>
              <a:ext uri="{FF2B5EF4-FFF2-40B4-BE49-F238E27FC236}">
                <a16:creationId xmlns:a16="http://schemas.microsoft.com/office/drawing/2014/main" id="{D8E3F761-2BE4-5BF7-1C09-13353AC96477}"/>
              </a:ext>
            </a:extLst>
          </p:cNvPr>
          <p:cNvSpPr txBox="1">
            <a:spLocks/>
          </p:cNvSpPr>
          <p:nvPr/>
        </p:nvSpPr>
        <p:spPr>
          <a:xfrm>
            <a:off x="8097077" y="1624538"/>
            <a:ext cx="3087757" cy="425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36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6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6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CH" sz="2000" dirty="0" err="1"/>
              <a:t>Equivalente</a:t>
            </a:r>
            <a:r>
              <a:rPr lang="de-CH" sz="2000" dirty="0"/>
              <a:t> en </a:t>
            </a:r>
            <a:r>
              <a:rPr lang="de-CH" sz="2000" dirty="0" err="1"/>
              <a:t>agua</a:t>
            </a:r>
            <a:r>
              <a:rPr lang="de-CH" sz="2000" dirty="0"/>
              <a:t> de la </a:t>
            </a:r>
            <a:r>
              <a:rPr lang="de-CH" sz="2000" dirty="0" err="1"/>
              <a:t>nieve</a:t>
            </a:r>
            <a:endParaRPr lang="es-CL" sz="2000" dirty="0"/>
          </a:p>
        </p:txBody>
      </p:sp>
      <p:sp>
        <p:nvSpPr>
          <p:cNvPr id="18" name="Pfeil: nach rechts 17">
            <a:extLst>
              <a:ext uri="{FF2B5EF4-FFF2-40B4-BE49-F238E27FC236}">
                <a16:creationId xmlns:a16="http://schemas.microsoft.com/office/drawing/2014/main" id="{561AF731-C42D-E4C1-A5AF-4DD27CAFE558}"/>
              </a:ext>
            </a:extLst>
          </p:cNvPr>
          <p:cNvSpPr/>
          <p:nvPr/>
        </p:nvSpPr>
        <p:spPr>
          <a:xfrm>
            <a:off x="7370419" y="2998860"/>
            <a:ext cx="576176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Inhaltsplatzhalter 6">
            <a:extLst>
              <a:ext uri="{FF2B5EF4-FFF2-40B4-BE49-F238E27FC236}">
                <a16:creationId xmlns:a16="http://schemas.microsoft.com/office/drawing/2014/main" id="{4B62A335-2458-B1D5-9BC5-88D8B5EDCB28}"/>
              </a:ext>
            </a:extLst>
          </p:cNvPr>
          <p:cNvSpPr txBox="1">
            <a:spLocks/>
          </p:cNvSpPr>
          <p:nvPr/>
        </p:nvSpPr>
        <p:spPr>
          <a:xfrm>
            <a:off x="4081966" y="3083889"/>
            <a:ext cx="1094682" cy="425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36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6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6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sz="2000" dirty="0"/>
              <a:t>100 cm</a:t>
            </a:r>
            <a:endParaRPr lang="es-CL" sz="2000" dirty="0"/>
          </a:p>
        </p:txBody>
      </p:sp>
      <p:sp>
        <p:nvSpPr>
          <p:cNvPr id="20" name="Inhaltsplatzhalter 6">
            <a:extLst>
              <a:ext uri="{FF2B5EF4-FFF2-40B4-BE49-F238E27FC236}">
                <a16:creationId xmlns:a16="http://schemas.microsoft.com/office/drawing/2014/main" id="{4BA9B62C-D5C6-B17C-5633-FD0BC80969B8}"/>
              </a:ext>
            </a:extLst>
          </p:cNvPr>
          <p:cNvSpPr txBox="1">
            <a:spLocks/>
          </p:cNvSpPr>
          <p:nvPr/>
        </p:nvSpPr>
        <p:spPr>
          <a:xfrm>
            <a:off x="10003535" y="3282070"/>
            <a:ext cx="1062158" cy="425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36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6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6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sz="2000" dirty="0"/>
              <a:t>40 cm?</a:t>
            </a:r>
            <a:endParaRPr lang="es-CL" sz="2000" dirty="0"/>
          </a:p>
        </p:txBody>
      </p:sp>
      <p:sp>
        <p:nvSpPr>
          <p:cNvPr id="21" name="Inhaltsplatzhalter 6">
            <a:extLst>
              <a:ext uri="{FF2B5EF4-FFF2-40B4-BE49-F238E27FC236}">
                <a16:creationId xmlns:a16="http://schemas.microsoft.com/office/drawing/2014/main" id="{5836EF84-CAED-0D78-676E-AC8C3C6E8EEA}"/>
              </a:ext>
            </a:extLst>
          </p:cNvPr>
          <p:cNvSpPr txBox="1">
            <a:spLocks/>
          </p:cNvSpPr>
          <p:nvPr/>
        </p:nvSpPr>
        <p:spPr>
          <a:xfrm>
            <a:off x="10003535" y="2454208"/>
            <a:ext cx="1062158" cy="425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36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6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6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sz="2000" dirty="0"/>
              <a:t>10 cm?</a:t>
            </a:r>
            <a:endParaRPr lang="es-CL" sz="2000" dirty="0"/>
          </a:p>
        </p:txBody>
      </p:sp>
      <p:sp>
        <p:nvSpPr>
          <p:cNvPr id="22" name="Inhaltsplatzhalter 6">
            <a:extLst>
              <a:ext uri="{FF2B5EF4-FFF2-40B4-BE49-F238E27FC236}">
                <a16:creationId xmlns:a16="http://schemas.microsoft.com/office/drawing/2014/main" id="{488B788A-451B-D27C-BB9A-6296321326A1}"/>
              </a:ext>
            </a:extLst>
          </p:cNvPr>
          <p:cNvSpPr txBox="1">
            <a:spLocks/>
          </p:cNvSpPr>
          <p:nvPr/>
        </p:nvSpPr>
        <p:spPr>
          <a:xfrm>
            <a:off x="7025268" y="2774552"/>
            <a:ext cx="1364463" cy="425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36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6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6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sz="2000" dirty="0" err="1"/>
              <a:t>Derretimiento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381141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build="p"/>
      <p:bldP spid="15" grpId="0"/>
      <p:bldP spid="18" grpId="0" animBg="1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7CD1E-6242-09CB-7652-838E7D589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Problema</a:t>
            </a:r>
            <a:r>
              <a:rPr lang="de-CH" dirty="0"/>
              <a:t> 2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53CF8-9721-E9A7-B70E-9D545F20D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100" y="1746140"/>
            <a:ext cx="3209481" cy="1857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1600" dirty="0"/>
              <a:t>Imágenes satelitales no entregan información sobre cantidad de nieve (solo área)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572B3-679D-CDD6-8FE4-EA3140DBC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CFBB-C0A3-4E9B-BB21-980C67C6D12C}" type="slidenum">
              <a:rPr lang="de-AT" smtClean="0"/>
              <a:pPr/>
              <a:t>6</a:t>
            </a:fld>
            <a:endParaRPr lang="de-AT"/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8446D538-3E10-B704-C280-F0F975A0E9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278" y="365125"/>
            <a:ext cx="5566772" cy="4553547"/>
          </a:xfrm>
          <a:prstGeom prst="rect">
            <a:avLst/>
          </a:prstGeom>
        </p:spPr>
      </p:pic>
      <p:sp>
        <p:nvSpPr>
          <p:cNvPr id="12" name="CuadroTexto 8">
            <a:extLst>
              <a:ext uri="{FF2B5EF4-FFF2-40B4-BE49-F238E27FC236}">
                <a16:creationId xmlns:a16="http://schemas.microsoft.com/office/drawing/2014/main" id="{0BDED910-DAFA-D80A-9D02-5354C517FCDC}"/>
              </a:ext>
            </a:extLst>
          </p:cNvPr>
          <p:cNvSpPr txBox="1"/>
          <p:nvPr/>
        </p:nvSpPr>
        <p:spPr>
          <a:xfrm>
            <a:off x="4968580" y="466725"/>
            <a:ext cx="139653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CH" dirty="0"/>
              <a:t>18 julio 2022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5377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DB93ED-D430-5477-5EAA-FDCD54146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dirty="0">
                <a:solidFill>
                  <a:srgbClr val="F39200"/>
                </a:solidFill>
              </a:rPr>
              <a:t>S</a:t>
            </a:r>
            <a:r>
              <a:rPr lang="en-GB" sz="2000" dirty="0"/>
              <a:t>now </a:t>
            </a:r>
            <a:r>
              <a:rPr lang="en-GB" sz="2000" dirty="0">
                <a:solidFill>
                  <a:srgbClr val="F39200"/>
                </a:solidFill>
              </a:rPr>
              <a:t>W</a:t>
            </a:r>
            <a:r>
              <a:rPr lang="en-GB" sz="2000" dirty="0"/>
              <a:t>ater </a:t>
            </a:r>
            <a:r>
              <a:rPr lang="en-GB" sz="2000" dirty="0">
                <a:solidFill>
                  <a:srgbClr val="F39200"/>
                </a:solidFill>
              </a:rPr>
              <a:t>E</a:t>
            </a:r>
            <a:r>
              <a:rPr lang="en-GB" sz="2000" dirty="0"/>
              <a:t>quivalent </a:t>
            </a:r>
            <a:r>
              <a:rPr lang="en-GB" sz="2000" dirty="0">
                <a:solidFill>
                  <a:srgbClr val="F39200"/>
                </a:solidFill>
              </a:rPr>
              <a:t>E</a:t>
            </a:r>
            <a:r>
              <a:rPr lang="en-GB" sz="2000" dirty="0"/>
              <a:t>stimation – </a:t>
            </a:r>
          </a:p>
          <a:p>
            <a:pPr marL="0" indent="0" algn="ctr">
              <a:buNone/>
            </a:pPr>
            <a:r>
              <a:rPr lang="en-GB" sz="2000" dirty="0"/>
              <a:t>a new operational </a:t>
            </a:r>
            <a:r>
              <a:rPr lang="en-GB" sz="2000" dirty="0">
                <a:solidFill>
                  <a:srgbClr val="F39200"/>
                </a:solidFill>
              </a:rPr>
              <a:t>T</a:t>
            </a:r>
            <a:r>
              <a:rPr lang="en-GB" sz="2000" dirty="0"/>
              <a:t>ool for water resources decision-making in the Coquimbo Region </a:t>
            </a:r>
            <a:r>
              <a:rPr lang="en-GB" sz="2000" dirty="0">
                <a:solidFill>
                  <a:srgbClr val="F39200"/>
                </a:solidFill>
              </a:rPr>
              <a:t>(SWEET-Coquimbo)</a:t>
            </a:r>
            <a:endParaRPr lang="es-CL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E3494DD-0626-4933-9DA6-F66AEDDEC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CFBB-C0A3-4E9B-BB21-980C67C6D12C}" type="slidenum">
              <a:rPr lang="de-AT" smtClean="0"/>
              <a:pPr/>
              <a:t>7</a:t>
            </a:fld>
            <a:endParaRPr lang="de-AT"/>
          </a:p>
        </p:txBody>
      </p:sp>
      <p:pic>
        <p:nvPicPr>
          <p:cNvPr id="6" name="Grafik 5" descr="Ein Bild, das draußen, Himmel, Schnee, Natur enthält.&#10;&#10;Automatisch generierte Beschreibung">
            <a:extLst>
              <a:ext uri="{FF2B5EF4-FFF2-40B4-BE49-F238E27FC236}">
                <a16:creationId xmlns:a16="http://schemas.microsoft.com/office/drawing/2014/main" id="{1BCBC696-16EF-C7ED-796E-8903E73EF7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8525" y="2438509"/>
            <a:ext cx="5314950" cy="298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30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9761B-8283-C14B-8E61-A19C8CD50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Equipo</a:t>
            </a:r>
            <a:r>
              <a:rPr lang="de-CH" dirty="0"/>
              <a:t> CEAZA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6DFEE-A865-D9A3-3322-7181EACFC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CFBB-C0A3-4E9B-BB21-980C67C6D12C}" type="slidenum">
              <a:rPr lang="de-AT" smtClean="0"/>
              <a:pPr/>
              <a:t>8</a:t>
            </a:fld>
            <a:endParaRPr lang="de-AT"/>
          </a:p>
        </p:txBody>
      </p:sp>
      <p:pic>
        <p:nvPicPr>
          <p:cNvPr id="6" name="Picture 4" descr="Dr. Álvaro Ayala - Ceaza">
            <a:extLst>
              <a:ext uri="{FF2B5EF4-FFF2-40B4-BE49-F238E27FC236}">
                <a16:creationId xmlns:a16="http://schemas.microsoft.com/office/drawing/2014/main" id="{30CD5975-D4E6-D514-6C69-D0A949451E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2031" y="3181601"/>
            <a:ext cx="1105566" cy="117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oto-perfil">
            <a:extLst>
              <a:ext uri="{FF2B5EF4-FFF2-40B4-BE49-F238E27FC236}">
                <a16:creationId xmlns:a16="http://schemas.microsoft.com/office/drawing/2014/main" id="{06F301E8-AC47-3CD6-A404-39375F9578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94673" y="1191476"/>
            <a:ext cx="1093490" cy="105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922061B8-75BA-B0AF-09E8-C2685D30E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06"/>
          <a:stretch/>
        </p:blipFill>
        <p:spPr bwMode="auto">
          <a:xfrm>
            <a:off x="424438" y="1189959"/>
            <a:ext cx="1029474" cy="104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37D96182-AF4E-2389-EFC1-BA385B5C29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5686" y="3181601"/>
            <a:ext cx="1143497" cy="117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A55D9CF4-9B28-4A9A-CDCB-010B2896D9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5687" y="1181467"/>
            <a:ext cx="1137718" cy="105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Gonzalo Cortés">
            <a:extLst>
              <a:ext uri="{FF2B5EF4-FFF2-40B4-BE49-F238E27FC236}">
                <a16:creationId xmlns:a16="http://schemas.microsoft.com/office/drawing/2014/main" id="{222FA7E1-30F1-ED65-295F-B140AEE208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94672" y="3180286"/>
            <a:ext cx="1098625" cy="113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FD85E7-EB08-905A-70B9-B792464691B0}"/>
              </a:ext>
            </a:extLst>
          </p:cNvPr>
          <p:cNvSpPr txBox="1"/>
          <p:nvPr/>
        </p:nvSpPr>
        <p:spPr>
          <a:xfrm>
            <a:off x="547310" y="2311163"/>
            <a:ext cx="12442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>
                <a:latin typeface="Century Gothic" panose="020B0502020202020204" pitchFamily="34" charset="0"/>
              </a:rPr>
              <a:t>Dra. Shelley </a:t>
            </a:r>
          </a:p>
          <a:p>
            <a:r>
              <a:rPr lang="de-CH" sz="1400" dirty="0">
                <a:latin typeface="Century Gothic" panose="020B0502020202020204" pitchFamily="34" charset="0"/>
              </a:rPr>
              <a:t>MacDonell</a:t>
            </a:r>
          </a:p>
          <a:p>
            <a:r>
              <a:rPr lang="de-CH" sz="1400" dirty="0">
                <a:latin typeface="Century Gothic" panose="020B0502020202020204" pitchFamily="34" charset="0"/>
              </a:rPr>
              <a:t>Directora</a:t>
            </a:r>
          </a:p>
          <a:p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A7F618-4BD8-87B7-0F31-0258C89439FE}"/>
              </a:ext>
            </a:extLst>
          </p:cNvPr>
          <p:cNvSpPr txBox="1"/>
          <p:nvPr/>
        </p:nvSpPr>
        <p:spPr>
          <a:xfrm>
            <a:off x="2487387" y="2311163"/>
            <a:ext cx="19121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Century Gothic" panose="020B0502020202020204" pitchFamily="34" charset="0"/>
              </a:rPr>
              <a:t>Dra. Katerina Goubanova</a:t>
            </a:r>
          </a:p>
          <a:p>
            <a:r>
              <a:rPr lang="de-CH" sz="1400" dirty="0">
                <a:latin typeface="Century Gothic" panose="020B0502020202020204" pitchFamily="34" charset="0"/>
              </a:rPr>
              <a:t>Directora Alterna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FBA7A9-ACF3-D47D-78F3-3E9194B1F08D}"/>
              </a:ext>
            </a:extLst>
          </p:cNvPr>
          <p:cNvSpPr txBox="1"/>
          <p:nvPr/>
        </p:nvSpPr>
        <p:spPr>
          <a:xfrm>
            <a:off x="431881" y="4390184"/>
            <a:ext cx="12538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>
                <a:latin typeface="Century Gothic" panose="020B0502020202020204" pitchFamily="34" charset="0"/>
              </a:rPr>
              <a:t>Dr. Álvaro </a:t>
            </a:r>
          </a:p>
          <a:p>
            <a:r>
              <a:rPr lang="de-CH" sz="1400" dirty="0">
                <a:latin typeface="Century Gothic" panose="020B0502020202020204" pitchFamily="34" charset="0"/>
              </a:rPr>
              <a:t>Ayala</a:t>
            </a:r>
          </a:p>
          <a:p>
            <a:r>
              <a:rPr lang="de-CH" sz="1400" dirty="0">
                <a:latin typeface="Century Gothic" panose="020B0502020202020204" pitchFamily="34" charset="0"/>
              </a:rPr>
              <a:t>Investigador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779932-9C7D-36D3-F988-B1D010E880E9}"/>
              </a:ext>
            </a:extLst>
          </p:cNvPr>
          <p:cNvSpPr txBox="1"/>
          <p:nvPr/>
        </p:nvSpPr>
        <p:spPr>
          <a:xfrm>
            <a:off x="4805686" y="4390184"/>
            <a:ext cx="13773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>
                <a:latin typeface="Century Gothic" panose="020B0502020202020204" pitchFamily="34" charset="0"/>
              </a:rPr>
              <a:t>Dra. Simone</a:t>
            </a:r>
          </a:p>
          <a:p>
            <a:r>
              <a:rPr lang="de-CH" sz="1400" dirty="0">
                <a:latin typeface="Century Gothic" panose="020B0502020202020204" pitchFamily="34" charset="0"/>
              </a:rPr>
              <a:t>Schauwecker</a:t>
            </a:r>
          </a:p>
          <a:p>
            <a:r>
              <a:rPr lang="de-CH" sz="1400" dirty="0">
                <a:latin typeface="Century Gothic" panose="020B0502020202020204" pitchFamily="34" charset="0"/>
              </a:rPr>
              <a:t>Investigadora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1D22B5-C1F4-BF7E-66C4-67CBA2733EAD}"/>
              </a:ext>
            </a:extLst>
          </p:cNvPr>
          <p:cNvSpPr txBox="1"/>
          <p:nvPr/>
        </p:nvSpPr>
        <p:spPr>
          <a:xfrm>
            <a:off x="4805686" y="2274664"/>
            <a:ext cx="14110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Century Gothic" panose="020B0502020202020204" pitchFamily="34" charset="0"/>
              </a:rPr>
              <a:t>Eduardo González</a:t>
            </a:r>
          </a:p>
          <a:p>
            <a:r>
              <a:rPr lang="de-CH" sz="1400" dirty="0">
                <a:latin typeface="Century Gothic" panose="020B0502020202020204" pitchFamily="34" charset="0"/>
              </a:rPr>
              <a:t>Coordinador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FD58E0-2BB8-44B0-073B-EFCDF66F2D8E}"/>
              </a:ext>
            </a:extLst>
          </p:cNvPr>
          <p:cNvSpPr txBox="1"/>
          <p:nvPr/>
        </p:nvSpPr>
        <p:spPr>
          <a:xfrm>
            <a:off x="2487387" y="4334428"/>
            <a:ext cx="12538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>
                <a:latin typeface="Century Gothic" panose="020B0502020202020204" pitchFamily="34" charset="0"/>
              </a:rPr>
              <a:t>Dr. Gonzolo</a:t>
            </a:r>
          </a:p>
          <a:p>
            <a:r>
              <a:rPr lang="de-CH" sz="1400" dirty="0">
                <a:latin typeface="Century Gothic" panose="020B0502020202020204" pitchFamily="34" charset="0"/>
              </a:rPr>
              <a:t>Cortés</a:t>
            </a:r>
          </a:p>
          <a:p>
            <a:r>
              <a:rPr lang="de-CH" sz="1400" dirty="0">
                <a:latin typeface="Century Gothic" panose="020B0502020202020204" pitchFamily="34" charset="0"/>
              </a:rPr>
              <a:t>Investigador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71754F-96F0-4955-1DA7-0434E62F00C5}"/>
              </a:ext>
            </a:extLst>
          </p:cNvPr>
          <p:cNvSpPr txBox="1"/>
          <p:nvPr/>
        </p:nvSpPr>
        <p:spPr>
          <a:xfrm>
            <a:off x="490406" y="5205448"/>
            <a:ext cx="6806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err="1">
                <a:latin typeface="Century Gothic" panose="020B0502020202020204" pitchFamily="34" charset="0"/>
              </a:rPr>
              <a:t>Además</a:t>
            </a:r>
            <a:r>
              <a:rPr lang="de-CH" sz="1400" dirty="0">
                <a:latin typeface="Century Gothic" panose="020B0502020202020204" pitchFamily="34" charset="0"/>
              </a:rPr>
              <a:t>: </a:t>
            </a:r>
          </a:p>
          <a:p>
            <a:r>
              <a:rPr lang="de-CH" sz="1400" dirty="0">
                <a:latin typeface="Century Gothic" panose="020B0502020202020204" pitchFamily="34" charset="0"/>
              </a:rPr>
              <a:t>Eduardo Yáñez, Daniela Bustamante, Dra. Nicole Schaffer, Gonzalo Navarro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F8E6C9-7CC4-208F-67FE-AEF68FCFA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5622" y="1713944"/>
            <a:ext cx="4073292" cy="3397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600" dirty="0"/>
              <a:t>Entidades asociadas</a:t>
            </a:r>
          </a:p>
          <a:p>
            <a:r>
              <a:rPr lang="es-ES" sz="1600" dirty="0"/>
              <a:t>Juntas de Vigilancia</a:t>
            </a:r>
            <a:br>
              <a:rPr lang="es-ES" sz="1600" dirty="0"/>
            </a:br>
            <a:r>
              <a:rPr lang="es-ES" sz="1600" dirty="0"/>
              <a:t>Río Elqui y sus afluentes</a:t>
            </a:r>
            <a:br>
              <a:rPr lang="es-CL" sz="1600" dirty="0"/>
            </a:br>
            <a:r>
              <a:rPr lang="es-CL" sz="1600" dirty="0"/>
              <a:t>Río Hurtado y sus afluentes</a:t>
            </a:r>
            <a:br>
              <a:rPr lang="es-ES" sz="1600" dirty="0"/>
            </a:br>
            <a:r>
              <a:rPr lang="es-ES" sz="1600" dirty="0"/>
              <a:t>Río Grande, </a:t>
            </a:r>
            <a:r>
              <a:rPr lang="es-ES" sz="1600" dirty="0" err="1"/>
              <a:t>Limarí</a:t>
            </a:r>
            <a:r>
              <a:rPr lang="es-ES" sz="1600" dirty="0"/>
              <a:t> y sus afluentes</a:t>
            </a:r>
            <a:br>
              <a:rPr lang="es-ES" sz="1600" dirty="0"/>
            </a:br>
            <a:r>
              <a:rPr lang="es-ES" sz="1600" dirty="0"/>
              <a:t>Río </a:t>
            </a:r>
            <a:r>
              <a:rPr lang="es-ES" sz="1600" dirty="0" err="1"/>
              <a:t>Illapel</a:t>
            </a:r>
            <a:r>
              <a:rPr lang="es-ES" sz="1600" dirty="0"/>
              <a:t> y sus afluentes</a:t>
            </a:r>
            <a:endParaRPr lang="es-CL" sz="1600" dirty="0"/>
          </a:p>
          <a:p>
            <a:r>
              <a:rPr lang="es-ES" sz="1600" dirty="0"/>
              <a:t>Dirección General de Aguas</a:t>
            </a:r>
          </a:p>
          <a:p>
            <a:r>
              <a:rPr lang="es-ES" sz="1600" dirty="0"/>
              <a:t>Universidad de La Serena</a:t>
            </a:r>
          </a:p>
          <a:p>
            <a:r>
              <a:rPr lang="es-ES" sz="1600" dirty="0"/>
              <a:t>CAZALAC</a:t>
            </a:r>
          </a:p>
        </p:txBody>
      </p:sp>
    </p:spTree>
    <p:extLst>
      <p:ext uri="{BB962C8B-B14F-4D97-AF65-F5344CB8AC3E}">
        <p14:creationId xmlns:p14="http://schemas.microsoft.com/office/powerpoint/2010/main" val="304752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7CD1E-6242-09CB-7652-838E7D589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0" cy="643279"/>
          </a:xfrm>
        </p:spPr>
        <p:txBody>
          <a:bodyPr/>
          <a:lstStyle/>
          <a:p>
            <a:r>
              <a:rPr lang="de-CH" dirty="0" err="1"/>
              <a:t>Objetivo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53CF8-9721-E9A7-B70E-9D545F20D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9033"/>
            <a:ext cx="10515600" cy="165321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1800" i="1">
                <a:solidFill>
                  <a:srgbClr val="000000"/>
                </a:solidFill>
              </a:rPr>
              <a:t>Desarrollar una </a:t>
            </a:r>
            <a:r>
              <a:rPr lang="es-CL" sz="1800" b="1" i="1">
                <a:solidFill>
                  <a:srgbClr val="000000"/>
                </a:solidFill>
              </a:rPr>
              <a:t>plataforma</a:t>
            </a:r>
            <a:r>
              <a:rPr lang="es-CL" sz="1800" i="1">
                <a:solidFill>
                  <a:srgbClr val="00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s-CL" sz="1800" i="1">
                <a:solidFill>
                  <a:srgbClr val="000000"/>
                </a:solidFill>
              </a:rPr>
              <a:t>para generar y entregar </a:t>
            </a:r>
            <a:r>
              <a:rPr lang="es-CL" sz="1800" b="1" i="1">
                <a:solidFill>
                  <a:srgbClr val="000000"/>
                </a:solidFill>
              </a:rPr>
              <a:t>estimaciones</a:t>
            </a:r>
            <a:r>
              <a:rPr lang="es-CL" sz="1800" i="1">
                <a:solidFill>
                  <a:srgbClr val="000000"/>
                </a:solidFill>
              </a:rPr>
              <a:t> de </a:t>
            </a:r>
            <a:r>
              <a:rPr lang="es-CL" sz="1800" b="1" i="1">
                <a:solidFill>
                  <a:srgbClr val="000000"/>
                </a:solidFill>
              </a:rPr>
              <a:t>SWE</a:t>
            </a:r>
            <a:r>
              <a:rPr lang="es-CL" sz="1800" i="1">
                <a:solidFill>
                  <a:srgbClr val="00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s-CL" sz="1800" i="1">
                <a:solidFill>
                  <a:srgbClr val="000000"/>
                </a:solidFill>
              </a:rPr>
              <a:t>p</a:t>
            </a:r>
            <a:r>
              <a:rPr lang="es-CL" sz="1800" b="0" i="1" u="none" strike="noStrike" baseline="0">
                <a:solidFill>
                  <a:srgbClr val="000000"/>
                </a:solidFill>
              </a:rPr>
              <a:t>recisas y casi </a:t>
            </a:r>
            <a:r>
              <a:rPr lang="es-CL" sz="1800" i="1">
                <a:solidFill>
                  <a:srgbClr val="000000"/>
                </a:solidFill>
              </a:rPr>
              <a:t>en tiempo real </a:t>
            </a:r>
          </a:p>
          <a:p>
            <a:pPr marL="0" indent="0" algn="ctr">
              <a:buNone/>
            </a:pPr>
            <a:r>
              <a:rPr lang="es-CL" sz="1800" i="1">
                <a:solidFill>
                  <a:srgbClr val="000000"/>
                </a:solidFill>
              </a:rPr>
              <a:t>para la region de </a:t>
            </a:r>
            <a:r>
              <a:rPr lang="es-CL" sz="1800" b="1" i="1">
                <a:solidFill>
                  <a:srgbClr val="000000"/>
                </a:solidFill>
              </a:rPr>
              <a:t>Coquimbo</a:t>
            </a:r>
            <a:r>
              <a:rPr lang="es-CL" sz="1800" i="1">
                <a:solidFill>
                  <a:srgbClr val="000000"/>
                </a:solidFill>
              </a:rPr>
              <a:t>. </a:t>
            </a:r>
            <a:endParaRPr lang="es-CL" i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572B3-679D-CDD6-8FE4-EA3140DBC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CFBB-C0A3-4E9B-BB21-980C67C6D12C}" type="slidenum">
              <a:rPr lang="de-AT" smtClean="0"/>
              <a:pPr/>
              <a:t>9</a:t>
            </a:fld>
            <a:endParaRPr lang="de-A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B420AF-C74A-74DF-71C5-0EC807B251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1987" y="2943098"/>
            <a:ext cx="3316514" cy="1898879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A8DF4104-6A03-AAF4-9A43-FB53F0D8B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454" y="3291644"/>
            <a:ext cx="5672304" cy="1653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00CDF2E0-CBF0-E15D-FA49-BEE8EAD667ED}"/>
              </a:ext>
            </a:extLst>
          </p:cNvPr>
          <p:cNvSpPr txBox="1"/>
          <p:nvPr/>
        </p:nvSpPr>
        <p:spPr>
          <a:xfrm>
            <a:off x="3581400" y="2901336"/>
            <a:ext cx="768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«</a:t>
            </a:r>
            <a:r>
              <a:rPr lang="de-CH" dirty="0" err="1"/>
              <a:t>hoy</a:t>
            </a:r>
            <a:r>
              <a:rPr lang="de-CH" dirty="0"/>
              <a:t>»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1902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533</Words>
  <Application>Microsoft Office PowerPoint</Application>
  <PresentationFormat>Breitbild</PresentationFormat>
  <Paragraphs>110</Paragraphs>
  <Slides>17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Trebuchet MS</vt:lpstr>
      <vt:lpstr>Office</vt:lpstr>
      <vt:lpstr>Proyecto Sweet Coquimbo:  Estimando la nieve acumulada en nuestra región</vt:lpstr>
      <vt:lpstr>Presentación Proyecto</vt:lpstr>
      <vt:lpstr>Nieve en Coquimbo?</vt:lpstr>
      <vt:lpstr>PowerPoint-Präsentation</vt:lpstr>
      <vt:lpstr>Snow water equivalent (SWE)  = equivalente en agua de la nieve</vt:lpstr>
      <vt:lpstr>Problema 2</vt:lpstr>
      <vt:lpstr>PowerPoint-Präsentation</vt:lpstr>
      <vt:lpstr>Equipo CEAZA</vt:lpstr>
      <vt:lpstr>Objetivo</vt:lpstr>
      <vt:lpstr>Método</vt:lpstr>
      <vt:lpstr>Método</vt:lpstr>
      <vt:lpstr>PowerPoint-Präsentation</vt:lpstr>
      <vt:lpstr>Primeros resultados</vt:lpstr>
      <vt:lpstr>Mapa de equivalente en agua de la nieve</vt:lpstr>
      <vt:lpstr>Otros proyectos</vt:lpstr>
      <vt:lpstr>Resumen y próximos pasos</vt:lpstr>
      <vt:lpstr>Gracias!</vt:lpstr>
    </vt:vector>
  </TitlesOfParts>
  <Company>University of Innsbruck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Lamprecht, Christian Paul</dc:creator>
  <cp:lastModifiedBy>Simone Schauwecker</cp:lastModifiedBy>
  <cp:revision>69</cp:revision>
  <dcterms:created xsi:type="dcterms:W3CDTF">2022-08-08T13:11:54Z</dcterms:created>
  <dcterms:modified xsi:type="dcterms:W3CDTF">2023-05-09T14:48:49Z</dcterms:modified>
</cp:coreProperties>
</file>